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1748" y="872997"/>
            <a:ext cx="7682230" cy="1479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9048" y="2337943"/>
            <a:ext cx="7018020" cy="3203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98648" y="1645920"/>
            <a:ext cx="3378835" cy="672465"/>
            <a:chOff x="2898648" y="1645920"/>
            <a:chExt cx="3378835" cy="6724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8648" y="1645920"/>
              <a:ext cx="3378708" cy="67208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44114" y="1688465"/>
              <a:ext cx="3294253" cy="59207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1911095" y="2505455"/>
            <a:ext cx="5290185" cy="818515"/>
            <a:chOff x="1911095" y="2505455"/>
            <a:chExt cx="5290185" cy="81851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11095" y="2505455"/>
              <a:ext cx="5289804" cy="8183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56561" y="2549270"/>
              <a:ext cx="5204079" cy="737108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3109214" y="4962905"/>
            <a:ext cx="2924810" cy="3886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350" spc="-15" b="1">
                <a:solidFill>
                  <a:srgbClr val="FF0000"/>
                </a:solidFill>
                <a:latin typeface="Calibri"/>
                <a:cs typeface="Calibri"/>
              </a:rPr>
              <a:t>Prof.</a:t>
            </a:r>
            <a:r>
              <a:rPr dirty="0" sz="2350" spc="-3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350" spc="-55" b="1">
                <a:solidFill>
                  <a:srgbClr val="FF0000"/>
                </a:solidFill>
                <a:latin typeface="Calibri"/>
                <a:cs typeface="Calibri"/>
              </a:rPr>
              <a:t>Dr.</a:t>
            </a:r>
            <a:r>
              <a:rPr dirty="0" sz="2350" spc="-3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350" spc="10" b="1">
                <a:solidFill>
                  <a:srgbClr val="FF0000"/>
                </a:solidFill>
                <a:latin typeface="Calibri"/>
                <a:cs typeface="Calibri"/>
              </a:rPr>
              <a:t>A.</a:t>
            </a:r>
            <a:r>
              <a:rPr dirty="0" sz="2350" spc="4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350" spc="5" b="1">
                <a:solidFill>
                  <a:srgbClr val="FF0000"/>
                </a:solidFill>
                <a:latin typeface="Calibri"/>
                <a:cs typeface="Calibri"/>
              </a:rPr>
              <a:t>Halim</a:t>
            </a:r>
            <a:r>
              <a:rPr dirty="0" sz="2350" spc="3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350" spc="-45" b="1">
                <a:solidFill>
                  <a:srgbClr val="FF0000"/>
                </a:solidFill>
                <a:latin typeface="Calibri"/>
                <a:cs typeface="Calibri"/>
              </a:rPr>
              <a:t>ORTA</a:t>
            </a:r>
            <a:endParaRPr sz="23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1748" y="1025270"/>
            <a:ext cx="7929245" cy="1974214"/>
          </a:xfrm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 marR="5080" indent="164465">
              <a:lnSpc>
                <a:spcPct val="101699"/>
              </a:lnSpc>
              <a:spcBef>
                <a:spcPts val="55"/>
              </a:spcBef>
            </a:pPr>
            <a:r>
              <a:rPr dirty="0" spc="-10" b="1">
                <a:latin typeface="Times New Roman"/>
                <a:cs typeface="Times New Roman"/>
              </a:rPr>
              <a:t>Örnek;</a:t>
            </a:r>
            <a:r>
              <a:rPr dirty="0" spc="175" b="1">
                <a:latin typeface="Times New Roman"/>
                <a:cs typeface="Times New Roman"/>
              </a:rPr>
              <a:t> </a:t>
            </a:r>
            <a:r>
              <a:rPr dirty="0" spc="-10">
                <a:latin typeface="Times New Roman"/>
                <a:cs typeface="Times New Roman"/>
              </a:rPr>
              <a:t>İnfiltrasyon</a:t>
            </a:r>
            <a:r>
              <a:rPr dirty="0" spc="280">
                <a:latin typeface="Times New Roman"/>
                <a:cs typeface="Times New Roman"/>
              </a:rPr>
              <a:t> </a:t>
            </a:r>
            <a:r>
              <a:rPr dirty="0" spc="-20">
                <a:latin typeface="Times New Roman"/>
                <a:cs typeface="Times New Roman"/>
              </a:rPr>
              <a:t>grubu</a:t>
            </a:r>
            <a:r>
              <a:rPr dirty="0" spc="210">
                <a:latin typeface="Times New Roman"/>
                <a:cs typeface="Times New Roman"/>
              </a:rPr>
              <a:t> </a:t>
            </a:r>
            <a:r>
              <a:rPr dirty="0" spc="10">
                <a:latin typeface="Times New Roman"/>
                <a:cs typeface="Times New Roman"/>
              </a:rPr>
              <a:t>0,80</a:t>
            </a:r>
            <a:r>
              <a:rPr dirty="0" spc="70">
                <a:latin typeface="Times New Roman"/>
                <a:cs typeface="Times New Roman"/>
              </a:rPr>
              <a:t> </a:t>
            </a:r>
            <a:r>
              <a:rPr dirty="0" spc="5">
                <a:latin typeface="Times New Roman"/>
                <a:cs typeface="Times New Roman"/>
              </a:rPr>
              <a:t>olarak</a:t>
            </a:r>
            <a:r>
              <a:rPr dirty="0" spc="65">
                <a:latin typeface="Times New Roman"/>
                <a:cs typeface="Times New Roman"/>
              </a:rPr>
              <a:t> </a:t>
            </a:r>
            <a:r>
              <a:rPr dirty="0" spc="-5">
                <a:latin typeface="Times New Roman"/>
                <a:cs typeface="Times New Roman"/>
              </a:rPr>
              <a:t>saptanan </a:t>
            </a:r>
            <a:r>
              <a:rPr dirty="0" spc="-77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bir </a:t>
            </a:r>
            <a:r>
              <a:rPr dirty="0" spc="10">
                <a:latin typeface="Times New Roman"/>
                <a:cs typeface="Times New Roman"/>
              </a:rPr>
              <a:t>tarla </a:t>
            </a:r>
            <a:r>
              <a:rPr dirty="0" spc="-15">
                <a:latin typeface="Times New Roman"/>
                <a:cs typeface="Times New Roman"/>
              </a:rPr>
              <a:t>parseline </a:t>
            </a:r>
            <a:r>
              <a:rPr dirty="0" spc="-5">
                <a:latin typeface="Times New Roman"/>
                <a:cs typeface="Times New Roman"/>
              </a:rPr>
              <a:t>uygulanacak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spc="-30">
                <a:latin typeface="Times New Roman"/>
                <a:cs typeface="Times New Roman"/>
              </a:rPr>
              <a:t>net sulama</a:t>
            </a:r>
            <a:r>
              <a:rPr dirty="0" spc="-25">
                <a:latin typeface="Times New Roman"/>
                <a:cs typeface="Times New Roman"/>
              </a:rPr>
              <a:t> </a:t>
            </a:r>
            <a:r>
              <a:rPr dirty="0" spc="-30">
                <a:latin typeface="Times New Roman"/>
                <a:cs typeface="Times New Roman"/>
              </a:rPr>
              <a:t>suyu </a:t>
            </a:r>
            <a:r>
              <a:rPr dirty="0" spc="-25">
                <a:latin typeface="Times New Roman"/>
                <a:cs typeface="Times New Roman"/>
              </a:rPr>
              <a:t> miktarı</a:t>
            </a:r>
            <a:r>
              <a:rPr dirty="0" spc="-20">
                <a:latin typeface="Times New Roman"/>
                <a:cs typeface="Times New Roman"/>
              </a:rPr>
              <a:t> </a:t>
            </a:r>
            <a:r>
              <a:rPr dirty="0" spc="10">
                <a:latin typeface="Times New Roman"/>
                <a:cs typeface="Times New Roman"/>
              </a:rPr>
              <a:t>70 </a:t>
            </a:r>
            <a:r>
              <a:rPr dirty="0" spc="-65">
                <a:latin typeface="Times New Roman"/>
                <a:cs typeface="Times New Roman"/>
              </a:rPr>
              <a:t>mm </a:t>
            </a:r>
            <a:r>
              <a:rPr dirty="0">
                <a:latin typeface="Times New Roman"/>
                <a:cs typeface="Times New Roman"/>
              </a:rPr>
              <a:t>ise </a:t>
            </a:r>
            <a:r>
              <a:rPr dirty="0" spc="-30">
                <a:latin typeface="Times New Roman"/>
                <a:cs typeface="Times New Roman"/>
              </a:rPr>
              <a:t>net </a:t>
            </a:r>
            <a:r>
              <a:rPr dirty="0" spc="-10">
                <a:latin typeface="Times New Roman"/>
                <a:cs typeface="Times New Roman"/>
              </a:rPr>
              <a:t>infiltrasyon</a:t>
            </a:r>
            <a:r>
              <a:rPr dirty="0" spc="-5">
                <a:latin typeface="Times New Roman"/>
                <a:cs typeface="Times New Roman"/>
              </a:rPr>
              <a:t> </a:t>
            </a:r>
            <a:r>
              <a:rPr dirty="0" spc="-10">
                <a:latin typeface="Times New Roman"/>
                <a:cs typeface="Times New Roman"/>
              </a:rPr>
              <a:t>süresini </a:t>
            </a:r>
            <a:r>
              <a:rPr dirty="0" spc="-5">
                <a:latin typeface="Times New Roman"/>
                <a:cs typeface="Times New Roman"/>
              </a:rPr>
              <a:t> hesaplayınız.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6111" y="3282696"/>
            <a:ext cx="7488936" cy="18653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98447" y="594359"/>
            <a:ext cx="7402195" cy="535305"/>
            <a:chOff x="1298447" y="594359"/>
            <a:chExt cx="7402195" cy="5353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8447" y="594359"/>
              <a:ext cx="7402068" cy="53492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2163" y="617092"/>
              <a:ext cx="7340981" cy="46532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84085" y="1462341"/>
            <a:ext cx="7328534" cy="420433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just" marL="12700" marR="5080" indent="567055">
              <a:lnSpc>
                <a:spcPct val="90300"/>
              </a:lnSpc>
              <a:spcBef>
                <a:spcPts val="475"/>
              </a:spcBef>
            </a:pPr>
            <a:r>
              <a:rPr dirty="0" sz="3000" spc="5">
                <a:latin typeface="Times New Roman"/>
                <a:cs typeface="Times New Roman"/>
              </a:rPr>
              <a:t>Yöntemde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tarla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başı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kanalından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parsele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alınan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su </a:t>
            </a:r>
            <a:r>
              <a:rPr dirty="0" sz="3000" spc="5">
                <a:latin typeface="Times New Roman"/>
                <a:cs typeface="Times New Roman"/>
              </a:rPr>
              <a:t>arazi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yüzeyinde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rastgele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dağılmaya 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bırakılır.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Bu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sırada</a:t>
            </a:r>
            <a:r>
              <a:rPr dirty="0" sz="3000" spc="72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su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toprak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yüzeyinde 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ilerlerken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aynı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anda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infiltrasyonla</a:t>
            </a:r>
            <a:r>
              <a:rPr dirty="0" sz="3000">
                <a:latin typeface="Times New Roman"/>
                <a:cs typeface="Times New Roman"/>
              </a:rPr>
              <a:t> toprak </a:t>
            </a:r>
            <a:r>
              <a:rPr dirty="0" sz="3000" spc="5">
                <a:latin typeface="Times New Roman"/>
                <a:cs typeface="Times New Roman"/>
              </a:rPr>
              <a:t> içerisine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girer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ve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kök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bölgesinde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20">
                <a:latin typeface="Times New Roman"/>
                <a:cs typeface="Times New Roman"/>
              </a:rPr>
              <a:t>depolanır. 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-30">
                <a:latin typeface="Times New Roman"/>
                <a:cs typeface="Times New Roman"/>
              </a:rPr>
              <a:t>Teorik </a:t>
            </a:r>
            <a:r>
              <a:rPr dirty="0" sz="3000" spc="-5">
                <a:latin typeface="Times New Roman"/>
                <a:cs typeface="Times New Roman"/>
              </a:rPr>
              <a:t>olarak </a:t>
            </a:r>
            <a:r>
              <a:rPr dirty="0" sz="3000" spc="-25">
                <a:latin typeface="Times New Roman"/>
                <a:cs typeface="Times New Roman"/>
              </a:rPr>
              <a:t>suyun </a:t>
            </a:r>
            <a:r>
              <a:rPr dirty="0" sz="3000">
                <a:latin typeface="Times New Roman"/>
                <a:cs typeface="Times New Roman"/>
              </a:rPr>
              <a:t>toprak yüzeyinde </a:t>
            </a:r>
            <a:r>
              <a:rPr dirty="0" sz="3000" spc="-15">
                <a:latin typeface="Times New Roman"/>
                <a:cs typeface="Times New Roman"/>
              </a:rPr>
              <a:t>homojen </a:t>
            </a:r>
            <a:r>
              <a:rPr dirty="0" sz="3000" spc="-10">
                <a:latin typeface="Times New Roman"/>
                <a:cs typeface="Times New Roman"/>
              </a:rPr>
              <a:t> bir</a:t>
            </a:r>
            <a:r>
              <a:rPr dirty="0" sz="3000" spc="-5">
                <a:latin typeface="Times New Roman"/>
                <a:cs typeface="Times New Roman"/>
              </a:rPr>
              <a:t> tabaka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oluşturarak</a:t>
            </a:r>
            <a:r>
              <a:rPr dirty="0" sz="3000">
                <a:latin typeface="Times New Roman"/>
                <a:cs typeface="Times New Roman"/>
              </a:rPr>
              <a:t> akacağı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düşünülse</a:t>
            </a:r>
            <a:r>
              <a:rPr dirty="0" sz="3000" spc="5">
                <a:latin typeface="Times New Roman"/>
                <a:cs typeface="Times New Roman"/>
              </a:rPr>
              <a:t> de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uygulamada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bu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sağlanmaz.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Suyun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akışı 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oluşturduğu </a:t>
            </a:r>
            <a:r>
              <a:rPr dirty="0" sz="3000">
                <a:latin typeface="Times New Roman"/>
                <a:cs typeface="Times New Roman"/>
              </a:rPr>
              <a:t>küçük hendeklerden </a:t>
            </a:r>
            <a:r>
              <a:rPr dirty="0" sz="3000" spc="-5">
                <a:latin typeface="Times New Roman"/>
                <a:cs typeface="Times New Roman"/>
              </a:rPr>
              <a:t>olur </a:t>
            </a:r>
            <a:r>
              <a:rPr dirty="0" sz="3000" spc="-25">
                <a:latin typeface="Times New Roman"/>
                <a:cs typeface="Times New Roman"/>
              </a:rPr>
              <a:t>ve </a:t>
            </a:r>
            <a:r>
              <a:rPr dirty="0" sz="3000" spc="-15">
                <a:latin typeface="Times New Roman"/>
                <a:cs typeface="Times New Roman"/>
              </a:rPr>
              <a:t>eş </a:t>
            </a:r>
            <a:r>
              <a:rPr dirty="0" sz="3000" spc="-20">
                <a:latin typeface="Times New Roman"/>
                <a:cs typeface="Times New Roman"/>
              </a:rPr>
              <a:t>su 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20">
                <a:latin typeface="Times New Roman"/>
                <a:cs typeface="Times New Roman"/>
              </a:rPr>
              <a:t>dağılımı</a:t>
            </a:r>
            <a:r>
              <a:rPr dirty="0" sz="3000" spc="-14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yeknesaklığı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düşük</a:t>
            </a:r>
            <a:r>
              <a:rPr dirty="0" sz="3000" spc="-35">
                <a:latin typeface="Times New Roman"/>
                <a:cs typeface="Times New Roman"/>
              </a:rPr>
              <a:t> </a:t>
            </a:r>
            <a:r>
              <a:rPr dirty="0" sz="3000" spc="-20">
                <a:latin typeface="Times New Roman"/>
                <a:cs typeface="Times New Roman"/>
              </a:rPr>
              <a:t>olur.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79" y="475487"/>
            <a:ext cx="8778240" cy="568756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1748" y="504444"/>
            <a:ext cx="8200390" cy="5387975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algn="just" marL="12700" marR="5080" indent="128270">
              <a:lnSpc>
                <a:spcPct val="79700"/>
              </a:lnSpc>
              <a:spcBef>
                <a:spcPts val="760"/>
              </a:spcBef>
            </a:pPr>
            <a:r>
              <a:rPr dirty="0" sz="2750" spc="-65" b="1">
                <a:latin typeface="Times New Roman"/>
                <a:cs typeface="Times New Roman"/>
              </a:rPr>
              <a:t>Toprak</a:t>
            </a:r>
            <a:r>
              <a:rPr dirty="0" sz="2750" spc="-60" b="1">
                <a:latin typeface="Times New Roman"/>
                <a:cs typeface="Times New Roman"/>
              </a:rPr>
              <a:t> </a:t>
            </a:r>
            <a:r>
              <a:rPr dirty="0" sz="2750" spc="-20" b="1">
                <a:latin typeface="Times New Roman"/>
                <a:cs typeface="Times New Roman"/>
              </a:rPr>
              <a:t>özellikleri:</a:t>
            </a:r>
            <a:r>
              <a:rPr dirty="0" sz="2750" spc="-15" b="1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KSTK değeri</a:t>
            </a:r>
            <a:r>
              <a:rPr dirty="0" sz="2750" spc="-20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yüksek,</a:t>
            </a:r>
            <a:r>
              <a:rPr dirty="0" sz="2750" spc="-20">
                <a:latin typeface="Times New Roman"/>
                <a:cs typeface="Times New Roman"/>
              </a:rPr>
              <a:t> </a:t>
            </a:r>
            <a:r>
              <a:rPr dirty="0" sz="2750" spc="-15">
                <a:latin typeface="Times New Roman"/>
                <a:cs typeface="Times New Roman"/>
              </a:rPr>
              <a:t>orta</a:t>
            </a:r>
            <a:r>
              <a:rPr dirty="0" sz="2750" spc="-10">
                <a:latin typeface="Times New Roman"/>
                <a:cs typeface="Times New Roman"/>
              </a:rPr>
              <a:t> </a:t>
            </a:r>
            <a:r>
              <a:rPr dirty="0" sz="2750" spc="-45">
                <a:latin typeface="Times New Roman"/>
                <a:cs typeface="Times New Roman"/>
              </a:rPr>
              <a:t>ve</a:t>
            </a:r>
            <a:r>
              <a:rPr dirty="0" sz="2750" spc="-40">
                <a:latin typeface="Times New Roman"/>
                <a:cs typeface="Times New Roman"/>
              </a:rPr>
              <a:t> </a:t>
            </a:r>
            <a:r>
              <a:rPr dirty="0" sz="2750" spc="-15">
                <a:latin typeface="Times New Roman"/>
                <a:cs typeface="Times New Roman"/>
              </a:rPr>
              <a:t>ağır </a:t>
            </a:r>
            <a:r>
              <a:rPr dirty="0" sz="2750" spc="-1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bünyeli</a:t>
            </a:r>
            <a:r>
              <a:rPr dirty="0" sz="2700" spc="5">
                <a:latin typeface="Times New Roman"/>
                <a:cs typeface="Times New Roman"/>
              </a:rPr>
              <a:t> topraklarda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-20">
                <a:latin typeface="Times New Roman"/>
                <a:cs typeface="Times New Roman"/>
              </a:rPr>
              <a:t>kullanılır.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Su</a:t>
            </a:r>
            <a:r>
              <a:rPr dirty="0" sz="2700" spc="2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alma</a:t>
            </a:r>
            <a:r>
              <a:rPr dirty="0" sz="2700">
                <a:latin typeface="Times New Roman"/>
                <a:cs typeface="Times New Roman"/>
              </a:rPr>
              <a:t> </a:t>
            </a:r>
            <a:r>
              <a:rPr dirty="0" sz="2700" spc="-15">
                <a:latin typeface="Times New Roman"/>
                <a:cs typeface="Times New Roman"/>
              </a:rPr>
              <a:t>hızı</a:t>
            </a:r>
            <a:r>
              <a:rPr dirty="0" sz="2700" spc="-1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çok</a:t>
            </a:r>
            <a:r>
              <a:rPr dirty="0" sz="270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yüksek </a:t>
            </a:r>
            <a:r>
              <a:rPr dirty="0" sz="2700" spc="-660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kumlu </a:t>
            </a:r>
            <a:r>
              <a:rPr dirty="0" sz="2700">
                <a:latin typeface="Times New Roman"/>
                <a:cs typeface="Times New Roman"/>
              </a:rPr>
              <a:t>topraklar </a:t>
            </a:r>
            <a:r>
              <a:rPr dirty="0" sz="2700" spc="-20">
                <a:latin typeface="Times New Roman"/>
                <a:cs typeface="Times New Roman"/>
              </a:rPr>
              <a:t>ve </a:t>
            </a:r>
            <a:r>
              <a:rPr dirty="0" sz="2700" spc="20">
                <a:latin typeface="Times New Roman"/>
                <a:cs typeface="Times New Roman"/>
              </a:rPr>
              <a:t>su </a:t>
            </a:r>
            <a:r>
              <a:rPr dirty="0" sz="2700" spc="-5">
                <a:latin typeface="Times New Roman"/>
                <a:cs typeface="Times New Roman"/>
              </a:rPr>
              <a:t>alma </a:t>
            </a:r>
            <a:r>
              <a:rPr dirty="0" sz="2700">
                <a:latin typeface="Times New Roman"/>
                <a:cs typeface="Times New Roman"/>
              </a:rPr>
              <a:t>hızı </a:t>
            </a:r>
            <a:r>
              <a:rPr dirty="0" sz="2700" spc="-5">
                <a:latin typeface="Times New Roman"/>
                <a:cs typeface="Times New Roman"/>
              </a:rPr>
              <a:t>çok </a:t>
            </a:r>
            <a:r>
              <a:rPr dirty="0" sz="2700" spc="5">
                <a:latin typeface="Times New Roman"/>
                <a:cs typeface="Times New Roman"/>
              </a:rPr>
              <a:t>düşük </a:t>
            </a:r>
            <a:r>
              <a:rPr dirty="0" sz="2700" spc="-15">
                <a:latin typeface="Times New Roman"/>
                <a:cs typeface="Times New Roman"/>
              </a:rPr>
              <a:t>ağır </a:t>
            </a:r>
            <a:r>
              <a:rPr dirty="0" sz="2700" spc="-10">
                <a:latin typeface="Times New Roman"/>
                <a:cs typeface="Times New Roman"/>
              </a:rPr>
              <a:t>bünyeli </a:t>
            </a:r>
            <a:r>
              <a:rPr dirty="0" sz="2700" spc="-5">
                <a:latin typeface="Times New Roman"/>
                <a:cs typeface="Times New Roman"/>
              </a:rPr>
              <a:t> </a:t>
            </a:r>
            <a:r>
              <a:rPr dirty="0" sz="2750" spc="-20">
                <a:latin typeface="Times New Roman"/>
                <a:cs typeface="Times New Roman"/>
              </a:rPr>
              <a:t>topraklar</a:t>
            </a:r>
            <a:r>
              <a:rPr dirty="0" sz="2750" spc="-15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için</a:t>
            </a:r>
            <a:r>
              <a:rPr dirty="0" sz="2750" spc="-20">
                <a:latin typeface="Times New Roman"/>
                <a:cs typeface="Times New Roman"/>
              </a:rPr>
              <a:t> önerilmez.</a:t>
            </a:r>
            <a:r>
              <a:rPr dirty="0" sz="2750" spc="-15">
                <a:latin typeface="Times New Roman"/>
                <a:cs typeface="Times New Roman"/>
              </a:rPr>
              <a:t> </a:t>
            </a:r>
            <a:r>
              <a:rPr dirty="0" sz="2750" spc="-75">
                <a:latin typeface="Times New Roman"/>
                <a:cs typeface="Times New Roman"/>
              </a:rPr>
              <a:t>Ayrıca</a:t>
            </a:r>
            <a:r>
              <a:rPr dirty="0" sz="2750" spc="-70">
                <a:latin typeface="Times New Roman"/>
                <a:cs typeface="Times New Roman"/>
              </a:rPr>
              <a:t> </a:t>
            </a:r>
            <a:r>
              <a:rPr dirty="0" sz="2750" spc="-15">
                <a:latin typeface="Times New Roman"/>
                <a:cs typeface="Times New Roman"/>
              </a:rPr>
              <a:t>toprağın</a:t>
            </a:r>
            <a:r>
              <a:rPr dirty="0" sz="2750" spc="-10">
                <a:latin typeface="Times New Roman"/>
                <a:cs typeface="Times New Roman"/>
              </a:rPr>
              <a:t> </a:t>
            </a:r>
            <a:r>
              <a:rPr dirty="0" sz="2750" spc="-25">
                <a:latin typeface="Times New Roman"/>
                <a:cs typeface="Times New Roman"/>
              </a:rPr>
              <a:t>drenaj </a:t>
            </a:r>
            <a:r>
              <a:rPr dirty="0" sz="2750" spc="-20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özelliklerinin</a:t>
            </a:r>
            <a:r>
              <a:rPr dirty="0" sz="2700" spc="-225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de</a:t>
            </a:r>
            <a:r>
              <a:rPr dirty="0" sz="2700" spc="-2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çok</a:t>
            </a:r>
            <a:r>
              <a:rPr dirty="0" sz="2700" spc="45">
                <a:latin typeface="Times New Roman"/>
                <a:cs typeface="Times New Roman"/>
              </a:rPr>
              <a:t> </a:t>
            </a:r>
            <a:r>
              <a:rPr dirty="0" sz="2700" spc="-25">
                <a:latin typeface="Times New Roman"/>
                <a:cs typeface="Times New Roman"/>
              </a:rPr>
              <a:t>iyi</a:t>
            </a:r>
            <a:r>
              <a:rPr dirty="0" sz="2700" spc="7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olması</a:t>
            </a:r>
            <a:r>
              <a:rPr dirty="0" sz="2700" spc="-5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gereklidir.</a:t>
            </a: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50">
              <a:latin typeface="Times New Roman"/>
              <a:cs typeface="Times New Roman"/>
            </a:endParaRPr>
          </a:p>
          <a:p>
            <a:pPr algn="just" marL="12700" marR="6985" indent="173990">
              <a:lnSpc>
                <a:spcPct val="80000"/>
              </a:lnSpc>
            </a:pPr>
            <a:r>
              <a:rPr dirty="0" sz="2750" spc="-50" b="1">
                <a:latin typeface="Times New Roman"/>
                <a:cs typeface="Times New Roman"/>
              </a:rPr>
              <a:t>Topografya: </a:t>
            </a:r>
            <a:r>
              <a:rPr dirty="0" sz="2750" spc="-30">
                <a:latin typeface="Times New Roman"/>
                <a:cs typeface="Times New Roman"/>
              </a:rPr>
              <a:t>Arazinin tesviye gerektirmeyecek </a:t>
            </a:r>
            <a:r>
              <a:rPr dirty="0" sz="2750" spc="-20">
                <a:latin typeface="Times New Roman"/>
                <a:cs typeface="Times New Roman"/>
              </a:rPr>
              <a:t>kadar </a:t>
            </a:r>
            <a:r>
              <a:rPr dirty="0" sz="2750" spc="-10">
                <a:latin typeface="Times New Roman"/>
                <a:cs typeface="Times New Roman"/>
              </a:rPr>
              <a:t>düz </a:t>
            </a:r>
            <a:r>
              <a:rPr dirty="0" sz="2750" spc="-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olması </a:t>
            </a:r>
            <a:r>
              <a:rPr dirty="0" sz="2700" spc="-15">
                <a:latin typeface="Times New Roman"/>
                <a:cs typeface="Times New Roman"/>
              </a:rPr>
              <a:t>istenir. Ancak </a:t>
            </a:r>
            <a:r>
              <a:rPr dirty="0" sz="2700" spc="-10">
                <a:latin typeface="Times New Roman"/>
                <a:cs typeface="Times New Roman"/>
              </a:rPr>
              <a:t>sulama </a:t>
            </a:r>
            <a:r>
              <a:rPr dirty="0" sz="2700" spc="-5">
                <a:latin typeface="Times New Roman"/>
                <a:cs typeface="Times New Roman"/>
              </a:rPr>
              <a:t>doğrultusundaki eğimin </a:t>
            </a:r>
            <a:r>
              <a:rPr dirty="0" sz="2700">
                <a:latin typeface="Times New Roman"/>
                <a:cs typeface="Times New Roman"/>
              </a:rPr>
              <a:t>%3’e </a:t>
            </a:r>
            <a:r>
              <a:rPr dirty="0" sz="2700" spc="-66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kadar,</a:t>
            </a:r>
            <a:r>
              <a:rPr dirty="0" sz="2700" spc="-60">
                <a:latin typeface="Times New Roman"/>
                <a:cs typeface="Times New Roman"/>
              </a:rPr>
              <a:t> </a:t>
            </a:r>
            <a:r>
              <a:rPr dirty="0" sz="2700" spc="25">
                <a:latin typeface="Times New Roman"/>
                <a:cs typeface="Times New Roman"/>
              </a:rPr>
              <a:t>dik</a:t>
            </a:r>
            <a:r>
              <a:rPr dirty="0" sz="2700" spc="-10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yöndeki</a:t>
            </a:r>
            <a:r>
              <a:rPr dirty="0" sz="2700" spc="2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eğimin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25">
                <a:latin typeface="Times New Roman"/>
                <a:cs typeface="Times New Roman"/>
              </a:rPr>
              <a:t>ise</a:t>
            </a:r>
            <a:r>
              <a:rPr dirty="0" sz="2700" spc="-80">
                <a:latin typeface="Times New Roman"/>
                <a:cs typeface="Times New Roman"/>
              </a:rPr>
              <a:t> </a:t>
            </a:r>
            <a:r>
              <a:rPr dirty="0" sz="2700" spc="35">
                <a:latin typeface="Times New Roman"/>
                <a:cs typeface="Times New Roman"/>
              </a:rPr>
              <a:t>%0</a:t>
            </a:r>
            <a:r>
              <a:rPr dirty="0" sz="2700" spc="-100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(sıfır)</a:t>
            </a:r>
            <a:r>
              <a:rPr dirty="0" sz="2700" spc="-13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olması</a:t>
            </a:r>
            <a:r>
              <a:rPr dirty="0" sz="2700" spc="-5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öngörülür.</a:t>
            </a: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50">
              <a:latin typeface="Times New Roman"/>
              <a:cs typeface="Times New Roman"/>
            </a:endParaRPr>
          </a:p>
          <a:p>
            <a:pPr algn="just" marL="12700" marR="5080" indent="164465">
              <a:lnSpc>
                <a:spcPct val="79700"/>
              </a:lnSpc>
            </a:pPr>
            <a:r>
              <a:rPr dirty="0" sz="2750" spc="-20" b="1">
                <a:latin typeface="Times New Roman"/>
                <a:cs typeface="Times New Roman"/>
              </a:rPr>
              <a:t>Bitki</a:t>
            </a:r>
            <a:r>
              <a:rPr dirty="0" sz="2750" spc="-15" b="1">
                <a:latin typeface="Times New Roman"/>
                <a:cs typeface="Times New Roman"/>
              </a:rPr>
              <a:t> </a:t>
            </a:r>
            <a:r>
              <a:rPr dirty="0" sz="2750" spc="-20" b="1">
                <a:latin typeface="Times New Roman"/>
                <a:cs typeface="Times New Roman"/>
              </a:rPr>
              <a:t>Özellikleri:</a:t>
            </a:r>
            <a:r>
              <a:rPr dirty="0" sz="2750" spc="-15" b="1">
                <a:latin typeface="Times New Roman"/>
                <a:cs typeface="Times New Roman"/>
              </a:rPr>
              <a:t> </a:t>
            </a:r>
            <a:r>
              <a:rPr dirty="0" sz="2750" spc="-50">
                <a:latin typeface="Times New Roman"/>
                <a:cs typeface="Times New Roman"/>
              </a:rPr>
              <a:t>Topraktaki</a:t>
            </a:r>
            <a:r>
              <a:rPr dirty="0" sz="2750" spc="-45">
                <a:latin typeface="Times New Roman"/>
                <a:cs typeface="Times New Roman"/>
              </a:rPr>
              <a:t> </a:t>
            </a:r>
            <a:r>
              <a:rPr dirty="0" sz="2750" spc="-5">
                <a:latin typeface="Times New Roman"/>
                <a:cs typeface="Times New Roman"/>
              </a:rPr>
              <a:t>nem</a:t>
            </a:r>
            <a:r>
              <a:rPr dirty="0" sz="2750">
                <a:latin typeface="Times New Roman"/>
                <a:cs typeface="Times New Roman"/>
              </a:rPr>
              <a:t> </a:t>
            </a:r>
            <a:r>
              <a:rPr dirty="0" sz="2750" spc="-20">
                <a:latin typeface="Times New Roman"/>
                <a:cs typeface="Times New Roman"/>
              </a:rPr>
              <a:t>eksikliğine</a:t>
            </a:r>
            <a:r>
              <a:rPr dirty="0" sz="2750" spc="-15">
                <a:latin typeface="Times New Roman"/>
                <a:cs typeface="Times New Roman"/>
              </a:rPr>
              <a:t> </a:t>
            </a:r>
            <a:r>
              <a:rPr dirty="0" sz="2750" spc="-80">
                <a:latin typeface="Times New Roman"/>
                <a:cs typeface="Times New Roman"/>
              </a:rPr>
              <a:t>ve </a:t>
            </a:r>
            <a:r>
              <a:rPr dirty="0" sz="2750" spc="-7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fazlalığına</a:t>
            </a:r>
            <a:r>
              <a:rPr dirty="0" sz="2700" spc="5">
                <a:latin typeface="Times New Roman"/>
                <a:cs typeface="Times New Roman"/>
              </a:rPr>
              <a:t> </a:t>
            </a:r>
            <a:r>
              <a:rPr dirty="0" sz="2700" spc="-10">
                <a:latin typeface="Times New Roman"/>
                <a:cs typeface="Times New Roman"/>
              </a:rPr>
              <a:t>duyarlı</a:t>
            </a:r>
            <a:r>
              <a:rPr dirty="0" sz="2700" spc="-5">
                <a:latin typeface="Times New Roman"/>
                <a:cs typeface="Times New Roman"/>
              </a:rPr>
              <a:t> </a:t>
            </a:r>
            <a:r>
              <a:rPr dirty="0" sz="2700" spc="-15">
                <a:latin typeface="Times New Roman"/>
                <a:cs typeface="Times New Roman"/>
              </a:rPr>
              <a:t>olmayan,</a:t>
            </a:r>
            <a:r>
              <a:rPr dirty="0" sz="2700" spc="-10">
                <a:latin typeface="Times New Roman"/>
                <a:cs typeface="Times New Roman"/>
              </a:rPr>
              <a:t> ayrıca</a:t>
            </a:r>
            <a:r>
              <a:rPr dirty="0" sz="2700" spc="-5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kök</a:t>
            </a:r>
            <a:r>
              <a:rPr dirty="0" sz="2700" spc="2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boğazının </a:t>
            </a:r>
            <a:r>
              <a:rPr dirty="0" sz="2700" spc="5">
                <a:latin typeface="Times New Roman"/>
                <a:cs typeface="Times New Roman"/>
              </a:rPr>
              <a:t> </a:t>
            </a:r>
            <a:r>
              <a:rPr dirty="0" sz="2750" spc="-20">
                <a:latin typeface="Times New Roman"/>
                <a:cs typeface="Times New Roman"/>
              </a:rPr>
              <a:t>ıslanmasından </a:t>
            </a:r>
            <a:r>
              <a:rPr dirty="0" sz="2750" spc="-40">
                <a:latin typeface="Times New Roman"/>
                <a:cs typeface="Times New Roman"/>
              </a:rPr>
              <a:t>dolayı</a:t>
            </a:r>
            <a:r>
              <a:rPr dirty="0" sz="2750" spc="-35">
                <a:latin typeface="Times New Roman"/>
                <a:cs typeface="Times New Roman"/>
              </a:rPr>
              <a:t> ortaya</a:t>
            </a:r>
            <a:r>
              <a:rPr dirty="0" sz="2750" spc="-30">
                <a:latin typeface="Times New Roman"/>
                <a:cs typeface="Times New Roman"/>
              </a:rPr>
              <a:t> </a:t>
            </a:r>
            <a:r>
              <a:rPr dirty="0" sz="2750" spc="-10">
                <a:latin typeface="Times New Roman"/>
                <a:cs typeface="Times New Roman"/>
              </a:rPr>
              <a:t>çıkan </a:t>
            </a:r>
            <a:r>
              <a:rPr dirty="0" sz="2750" spc="-20">
                <a:latin typeface="Times New Roman"/>
                <a:cs typeface="Times New Roman"/>
              </a:rPr>
              <a:t>hastalıklara </a:t>
            </a:r>
            <a:r>
              <a:rPr dirty="0" sz="2750" spc="-25">
                <a:latin typeface="Times New Roman"/>
                <a:cs typeface="Times New Roman"/>
              </a:rPr>
              <a:t>dayanıklı, </a:t>
            </a:r>
            <a:r>
              <a:rPr dirty="0" sz="2750" spc="-2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pazar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değeri yüksek </a:t>
            </a:r>
            <a:r>
              <a:rPr dirty="0" sz="2700" spc="-10">
                <a:latin typeface="Times New Roman"/>
                <a:cs typeface="Times New Roman"/>
              </a:rPr>
              <a:t>olamayan</a:t>
            </a:r>
            <a:r>
              <a:rPr dirty="0" sz="2700" spc="-5">
                <a:latin typeface="Times New Roman"/>
                <a:cs typeface="Times New Roman"/>
              </a:rPr>
              <a:t> </a:t>
            </a:r>
            <a:r>
              <a:rPr dirty="0" sz="2700" spc="-30">
                <a:latin typeface="Times New Roman"/>
                <a:cs typeface="Times New Roman"/>
              </a:rPr>
              <a:t>çayır,</a:t>
            </a:r>
            <a:r>
              <a:rPr dirty="0" sz="2700" spc="-25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mera </a:t>
            </a:r>
            <a:r>
              <a:rPr dirty="0" sz="2700" spc="-10">
                <a:latin typeface="Times New Roman"/>
                <a:cs typeface="Times New Roman"/>
              </a:rPr>
              <a:t>vb.</a:t>
            </a:r>
            <a:r>
              <a:rPr dirty="0" sz="2700" spc="-5">
                <a:latin typeface="Times New Roman"/>
                <a:cs typeface="Times New Roman"/>
              </a:rPr>
              <a:t> bitkilerin </a:t>
            </a:r>
            <a:r>
              <a:rPr dirty="0" sz="2700">
                <a:latin typeface="Times New Roman"/>
                <a:cs typeface="Times New Roman"/>
              </a:rPr>
              <a:t> </a:t>
            </a:r>
            <a:r>
              <a:rPr dirty="0" sz="2700" spc="25">
                <a:latin typeface="Times New Roman"/>
                <a:cs typeface="Times New Roman"/>
              </a:rPr>
              <a:t>s</a:t>
            </a:r>
            <a:r>
              <a:rPr dirty="0" sz="2700" spc="15">
                <a:latin typeface="Times New Roman"/>
                <a:cs typeface="Times New Roman"/>
              </a:rPr>
              <a:t>u</a:t>
            </a:r>
            <a:r>
              <a:rPr dirty="0" sz="2700" spc="40">
                <a:latin typeface="Times New Roman"/>
                <a:cs typeface="Times New Roman"/>
              </a:rPr>
              <a:t>l</a:t>
            </a:r>
            <a:r>
              <a:rPr dirty="0" sz="2700" spc="20">
                <a:latin typeface="Times New Roman"/>
                <a:cs typeface="Times New Roman"/>
              </a:rPr>
              <a:t>a</a:t>
            </a:r>
            <a:r>
              <a:rPr dirty="0" sz="2700" spc="15">
                <a:latin typeface="Times New Roman"/>
                <a:cs typeface="Times New Roman"/>
              </a:rPr>
              <a:t>n</a:t>
            </a:r>
            <a:r>
              <a:rPr dirty="0" sz="2700" spc="-15">
                <a:latin typeface="Times New Roman"/>
                <a:cs typeface="Times New Roman"/>
              </a:rPr>
              <a:t>m</a:t>
            </a:r>
            <a:r>
              <a:rPr dirty="0" sz="2700" spc="20">
                <a:latin typeface="Times New Roman"/>
                <a:cs typeface="Times New Roman"/>
              </a:rPr>
              <a:t>a</a:t>
            </a:r>
            <a:r>
              <a:rPr dirty="0" sz="2700" spc="25">
                <a:latin typeface="Times New Roman"/>
                <a:cs typeface="Times New Roman"/>
              </a:rPr>
              <a:t>s</a:t>
            </a:r>
            <a:r>
              <a:rPr dirty="0" sz="2700" spc="35">
                <a:latin typeface="Times New Roman"/>
                <a:cs typeface="Times New Roman"/>
              </a:rPr>
              <a:t>ı</a:t>
            </a:r>
            <a:r>
              <a:rPr dirty="0" sz="2700" spc="15">
                <a:latin typeface="Times New Roman"/>
                <a:cs typeface="Times New Roman"/>
              </a:rPr>
              <a:t>nda</a:t>
            </a:r>
            <a:r>
              <a:rPr dirty="0" sz="2700" spc="-225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ku</a:t>
            </a:r>
            <a:r>
              <a:rPr dirty="0" sz="2700" spc="40">
                <a:latin typeface="Times New Roman"/>
                <a:cs typeface="Times New Roman"/>
              </a:rPr>
              <a:t>ll</a:t>
            </a:r>
            <a:r>
              <a:rPr dirty="0" sz="2700" spc="20">
                <a:latin typeface="Times New Roman"/>
                <a:cs typeface="Times New Roman"/>
              </a:rPr>
              <a:t>a</a:t>
            </a:r>
            <a:r>
              <a:rPr dirty="0" sz="2700" spc="15">
                <a:latin typeface="Times New Roman"/>
                <a:cs typeface="Times New Roman"/>
              </a:rPr>
              <a:t>n</a:t>
            </a:r>
            <a:r>
              <a:rPr dirty="0" sz="2700" spc="40">
                <a:latin typeface="Times New Roman"/>
                <a:cs typeface="Times New Roman"/>
              </a:rPr>
              <a:t>ı</a:t>
            </a:r>
            <a:r>
              <a:rPr dirty="0" sz="2700" spc="-30">
                <a:latin typeface="Times New Roman"/>
                <a:cs typeface="Times New Roman"/>
              </a:rPr>
              <a:t>l</a:t>
            </a:r>
            <a:r>
              <a:rPr dirty="0" sz="2700" spc="40">
                <a:latin typeface="Times New Roman"/>
                <a:cs typeface="Times New Roman"/>
              </a:rPr>
              <a:t>ı</a:t>
            </a:r>
            <a:r>
              <a:rPr dirty="0" sz="2700" spc="-185">
                <a:latin typeface="Times New Roman"/>
                <a:cs typeface="Times New Roman"/>
              </a:rPr>
              <a:t>r</a:t>
            </a:r>
            <a:r>
              <a:rPr dirty="0" sz="2700" spc="5">
                <a:latin typeface="Times New Roman"/>
                <a:cs typeface="Times New Roman"/>
              </a:rPr>
              <a:t>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4316" y="585406"/>
            <a:ext cx="8232775" cy="5445760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algn="just" marL="40005" marR="13970">
              <a:lnSpc>
                <a:spcPct val="80500"/>
              </a:lnSpc>
              <a:spcBef>
                <a:spcPts val="705"/>
              </a:spcBef>
            </a:pPr>
            <a:r>
              <a:rPr dirty="0" sz="2500" spc="-10" b="1">
                <a:latin typeface="Times New Roman"/>
                <a:cs typeface="Times New Roman"/>
              </a:rPr>
              <a:t>Su</a:t>
            </a:r>
            <a:r>
              <a:rPr dirty="0" sz="2500" spc="-5" b="1">
                <a:latin typeface="Times New Roman"/>
                <a:cs typeface="Times New Roman"/>
              </a:rPr>
              <a:t> </a:t>
            </a:r>
            <a:r>
              <a:rPr dirty="0" sz="2500" b="1">
                <a:latin typeface="Times New Roman"/>
                <a:cs typeface="Times New Roman"/>
              </a:rPr>
              <a:t>kaynağı:</a:t>
            </a:r>
            <a:r>
              <a:rPr dirty="0" sz="2500" spc="5" b="1">
                <a:latin typeface="Times New Roman"/>
                <a:cs typeface="Times New Roman"/>
              </a:rPr>
              <a:t> </a:t>
            </a:r>
            <a:r>
              <a:rPr dirty="0" sz="2500" spc="-45">
                <a:latin typeface="Times New Roman"/>
                <a:cs typeface="Times New Roman"/>
              </a:rPr>
              <a:t>Su</a:t>
            </a:r>
            <a:r>
              <a:rPr dirty="0" sz="2500" spc="-40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kaynağının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miktar</a:t>
            </a:r>
            <a:r>
              <a:rPr dirty="0" sz="2500">
                <a:latin typeface="Times New Roman"/>
                <a:cs typeface="Times New Roman"/>
              </a:rPr>
              <a:t> bakımından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kısıt </a:t>
            </a:r>
            <a:r>
              <a:rPr dirty="0" sz="250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oluşturmadığı, ayrıca</a:t>
            </a:r>
            <a:r>
              <a:rPr dirty="0" sz="2500">
                <a:latin typeface="Times New Roman"/>
                <a:cs typeface="Times New Roman"/>
              </a:rPr>
              <a:t> sulama </a:t>
            </a:r>
            <a:r>
              <a:rPr dirty="0" sz="2500" spc="-15">
                <a:latin typeface="Times New Roman"/>
                <a:cs typeface="Times New Roman"/>
              </a:rPr>
              <a:t>işçiliğinin</a:t>
            </a:r>
            <a:r>
              <a:rPr dirty="0" sz="2500" spc="-10">
                <a:latin typeface="Times New Roman"/>
                <a:cs typeface="Times New Roman"/>
              </a:rPr>
              <a:t> </a:t>
            </a:r>
            <a:r>
              <a:rPr dirty="0" sz="2500" spc="15">
                <a:latin typeface="Times New Roman"/>
                <a:cs typeface="Times New Roman"/>
              </a:rPr>
              <a:t>ucuz </a:t>
            </a:r>
            <a:r>
              <a:rPr dirty="0" sz="2500" spc="-5">
                <a:latin typeface="Times New Roman"/>
                <a:cs typeface="Times New Roman"/>
              </a:rPr>
              <a:t>olduğu koşullar </a:t>
            </a:r>
            <a:r>
              <a:rPr dirty="0" sz="2500">
                <a:latin typeface="Times New Roman"/>
                <a:cs typeface="Times New Roman"/>
              </a:rPr>
              <a:t> </a:t>
            </a:r>
            <a:r>
              <a:rPr dirty="0" sz="2500" spc="-15">
                <a:latin typeface="Times New Roman"/>
                <a:cs typeface="Times New Roman"/>
              </a:rPr>
              <a:t>için</a:t>
            </a:r>
            <a:r>
              <a:rPr dirty="0" sz="2500" spc="55">
                <a:latin typeface="Times New Roman"/>
                <a:cs typeface="Times New Roman"/>
              </a:rPr>
              <a:t> </a:t>
            </a:r>
            <a:r>
              <a:rPr dirty="0" sz="2500" spc="-10">
                <a:latin typeface="Times New Roman"/>
                <a:cs typeface="Times New Roman"/>
              </a:rPr>
              <a:t>uygulanabilir.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2500" spc="-5" b="1">
                <a:latin typeface="Times New Roman"/>
                <a:cs typeface="Times New Roman"/>
              </a:rPr>
              <a:t>Yöntemin</a:t>
            </a:r>
            <a:r>
              <a:rPr dirty="0" sz="2500" spc="-155" b="1">
                <a:latin typeface="Times New Roman"/>
                <a:cs typeface="Times New Roman"/>
              </a:rPr>
              <a:t> </a:t>
            </a:r>
            <a:r>
              <a:rPr dirty="0" sz="2500" spc="-5" b="1">
                <a:latin typeface="Times New Roman"/>
                <a:cs typeface="Times New Roman"/>
              </a:rPr>
              <a:t>Avantajları:</a:t>
            </a:r>
            <a:r>
              <a:rPr dirty="0" sz="2500" spc="-85" b="1">
                <a:latin typeface="Times New Roman"/>
                <a:cs typeface="Times New Roman"/>
              </a:rPr>
              <a:t> </a:t>
            </a:r>
            <a:r>
              <a:rPr dirty="0" sz="2500" spc="-30">
                <a:latin typeface="Times New Roman"/>
                <a:cs typeface="Times New Roman"/>
              </a:rPr>
              <a:t>İlk</a:t>
            </a:r>
            <a:r>
              <a:rPr dirty="0" sz="2500" spc="5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yatırım</a:t>
            </a:r>
            <a:r>
              <a:rPr dirty="0" sz="2500" spc="75">
                <a:latin typeface="Times New Roman"/>
                <a:cs typeface="Times New Roman"/>
              </a:rPr>
              <a:t> </a:t>
            </a:r>
            <a:r>
              <a:rPr dirty="0" sz="2500" spc="10">
                <a:latin typeface="Times New Roman"/>
                <a:cs typeface="Times New Roman"/>
              </a:rPr>
              <a:t>masrafları</a:t>
            </a:r>
            <a:r>
              <a:rPr dirty="0" sz="2500" spc="-105">
                <a:latin typeface="Times New Roman"/>
                <a:cs typeface="Times New Roman"/>
              </a:rPr>
              <a:t> </a:t>
            </a:r>
            <a:r>
              <a:rPr dirty="0" sz="2500" spc="5">
                <a:latin typeface="Times New Roman"/>
                <a:cs typeface="Times New Roman"/>
              </a:rPr>
              <a:t>çok</a:t>
            </a:r>
            <a:r>
              <a:rPr dirty="0" sz="2500" spc="-90">
                <a:latin typeface="Times New Roman"/>
                <a:cs typeface="Times New Roman"/>
              </a:rPr>
              <a:t> </a:t>
            </a:r>
            <a:r>
              <a:rPr dirty="0" sz="2500" spc="10">
                <a:latin typeface="Times New Roman"/>
                <a:cs typeface="Times New Roman"/>
              </a:rPr>
              <a:t>düşüktür.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Times New Roman"/>
              <a:cs typeface="Times New Roman"/>
            </a:endParaRPr>
          </a:p>
          <a:p>
            <a:pPr algn="just" marL="40005" marR="5080" indent="-27940">
              <a:lnSpc>
                <a:spcPct val="80100"/>
              </a:lnSpc>
              <a:spcBef>
                <a:spcPts val="5"/>
              </a:spcBef>
            </a:pPr>
            <a:r>
              <a:rPr dirty="0" sz="2500" spc="-15" b="1">
                <a:latin typeface="Times New Roman"/>
                <a:cs typeface="Times New Roman"/>
              </a:rPr>
              <a:t>Yöntemin</a:t>
            </a:r>
            <a:r>
              <a:rPr dirty="0" sz="2500" spc="-10" b="1">
                <a:latin typeface="Times New Roman"/>
                <a:cs typeface="Times New Roman"/>
              </a:rPr>
              <a:t> </a:t>
            </a:r>
            <a:r>
              <a:rPr dirty="0" sz="2500" spc="5" b="1">
                <a:latin typeface="Times New Roman"/>
                <a:cs typeface="Times New Roman"/>
              </a:rPr>
              <a:t>Dezavantajları:</a:t>
            </a:r>
            <a:r>
              <a:rPr dirty="0" sz="2500" spc="10" b="1">
                <a:latin typeface="Times New Roman"/>
                <a:cs typeface="Times New Roman"/>
              </a:rPr>
              <a:t> </a:t>
            </a:r>
            <a:r>
              <a:rPr dirty="0" sz="2500" spc="-40">
                <a:latin typeface="Times New Roman"/>
                <a:cs typeface="Times New Roman"/>
              </a:rPr>
              <a:t>Tarla</a:t>
            </a:r>
            <a:r>
              <a:rPr dirty="0" sz="2500" spc="-3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parseli</a:t>
            </a:r>
            <a:r>
              <a:rPr dirty="0" sz="2500">
                <a:latin typeface="Times New Roman"/>
                <a:cs typeface="Times New Roman"/>
              </a:rPr>
              <a:t> </a:t>
            </a:r>
            <a:r>
              <a:rPr dirty="0" sz="2500" spc="5">
                <a:latin typeface="Times New Roman"/>
                <a:cs typeface="Times New Roman"/>
              </a:rPr>
              <a:t>boyunca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-15">
                <a:latin typeface="Times New Roman"/>
                <a:cs typeface="Times New Roman"/>
              </a:rPr>
              <a:t>eş</a:t>
            </a:r>
            <a:r>
              <a:rPr dirty="0" sz="2500" spc="-10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bir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 spc="-40">
                <a:latin typeface="Times New Roman"/>
                <a:cs typeface="Times New Roman"/>
              </a:rPr>
              <a:t>su </a:t>
            </a:r>
            <a:r>
              <a:rPr dirty="0" sz="2500" spc="-35">
                <a:latin typeface="Times New Roman"/>
                <a:cs typeface="Times New Roman"/>
              </a:rPr>
              <a:t> </a:t>
            </a:r>
            <a:r>
              <a:rPr dirty="0" sz="2500" spc="-10">
                <a:latin typeface="Times New Roman"/>
                <a:cs typeface="Times New Roman"/>
              </a:rPr>
              <a:t>dağılımının </a:t>
            </a:r>
            <a:r>
              <a:rPr dirty="0" sz="2500">
                <a:latin typeface="Times New Roman"/>
                <a:cs typeface="Times New Roman"/>
              </a:rPr>
              <a:t>sağlanamaması, </a:t>
            </a:r>
            <a:r>
              <a:rPr dirty="0" sz="2500" spc="-15">
                <a:latin typeface="Times New Roman"/>
                <a:cs typeface="Times New Roman"/>
              </a:rPr>
              <a:t>su </a:t>
            </a:r>
            <a:r>
              <a:rPr dirty="0" sz="2500">
                <a:latin typeface="Times New Roman"/>
                <a:cs typeface="Times New Roman"/>
              </a:rPr>
              <a:t>uygulama </a:t>
            </a:r>
            <a:r>
              <a:rPr dirty="0" sz="2500" spc="-10">
                <a:latin typeface="Times New Roman"/>
                <a:cs typeface="Times New Roman"/>
              </a:rPr>
              <a:t>randımanının düşük </a:t>
            </a:r>
            <a:r>
              <a:rPr dirty="0" sz="2500" spc="-5">
                <a:latin typeface="Times New Roman"/>
                <a:cs typeface="Times New Roman"/>
              </a:rPr>
              <a:t> </a:t>
            </a:r>
            <a:r>
              <a:rPr dirty="0" sz="2500" spc="-10">
                <a:latin typeface="Times New Roman"/>
                <a:cs typeface="Times New Roman"/>
              </a:rPr>
              <a:t>olması,</a:t>
            </a:r>
            <a:r>
              <a:rPr dirty="0" sz="2500" spc="-5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tuzluluk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 spc="-45">
                <a:latin typeface="Times New Roman"/>
                <a:cs typeface="Times New Roman"/>
              </a:rPr>
              <a:t>ve</a:t>
            </a:r>
            <a:r>
              <a:rPr dirty="0" sz="2500" spc="-4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sodyumluluk</a:t>
            </a:r>
            <a:r>
              <a:rPr dirty="0" sz="2500">
                <a:latin typeface="Times New Roman"/>
                <a:cs typeface="Times New Roman"/>
              </a:rPr>
              <a:t> sorunlarının</a:t>
            </a:r>
            <a:r>
              <a:rPr dirty="0" sz="2500" spc="62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ortaya </a:t>
            </a:r>
            <a:r>
              <a:rPr dirty="0" sz="2500" spc="5">
                <a:latin typeface="Times New Roman"/>
                <a:cs typeface="Times New Roman"/>
              </a:rPr>
              <a:t>çıkması 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-10">
                <a:latin typeface="Times New Roman"/>
                <a:cs typeface="Times New Roman"/>
              </a:rPr>
              <a:t>gibi</a:t>
            </a:r>
            <a:r>
              <a:rPr dirty="0" sz="2500" spc="4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nedenlerle</a:t>
            </a:r>
            <a:r>
              <a:rPr dirty="0" sz="2500">
                <a:latin typeface="Times New Roman"/>
                <a:cs typeface="Times New Roman"/>
              </a:rPr>
              <a:t> </a:t>
            </a:r>
            <a:r>
              <a:rPr dirty="0" sz="2500" spc="10">
                <a:latin typeface="Times New Roman"/>
                <a:cs typeface="Times New Roman"/>
              </a:rPr>
              <a:t>uygulamada</a:t>
            </a:r>
            <a:r>
              <a:rPr dirty="0" sz="2500" spc="-90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kullanılması</a:t>
            </a:r>
            <a:r>
              <a:rPr dirty="0" sz="2500" spc="-10">
                <a:latin typeface="Times New Roman"/>
                <a:cs typeface="Times New Roman"/>
              </a:rPr>
              <a:t> önerilmez.</a:t>
            </a: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00">
              <a:latin typeface="Times New Roman"/>
              <a:cs typeface="Times New Roman"/>
            </a:endParaRPr>
          </a:p>
          <a:p>
            <a:pPr algn="just" marL="40005" marR="14604" indent="-18415">
              <a:lnSpc>
                <a:spcPct val="79900"/>
              </a:lnSpc>
            </a:pPr>
            <a:r>
              <a:rPr dirty="0" sz="2500" spc="-20">
                <a:latin typeface="Times New Roman"/>
                <a:cs typeface="Times New Roman"/>
              </a:rPr>
              <a:t>Salma </a:t>
            </a:r>
            <a:r>
              <a:rPr dirty="0" sz="2500">
                <a:latin typeface="Times New Roman"/>
                <a:cs typeface="Times New Roman"/>
              </a:rPr>
              <a:t>sulama </a:t>
            </a:r>
            <a:r>
              <a:rPr dirty="0" sz="2500" spc="-15">
                <a:latin typeface="Times New Roman"/>
                <a:cs typeface="Times New Roman"/>
              </a:rPr>
              <a:t>yöntemi </a:t>
            </a:r>
            <a:r>
              <a:rPr dirty="0" sz="2500" spc="-5">
                <a:latin typeface="Times New Roman"/>
                <a:cs typeface="Times New Roman"/>
              </a:rPr>
              <a:t>devamlı </a:t>
            </a:r>
            <a:r>
              <a:rPr dirty="0" sz="2500" spc="10">
                <a:latin typeface="Times New Roman"/>
                <a:cs typeface="Times New Roman"/>
              </a:rPr>
              <a:t>akış </a:t>
            </a:r>
            <a:r>
              <a:rPr dirty="0" sz="2500" spc="-40">
                <a:latin typeface="Times New Roman"/>
                <a:cs typeface="Times New Roman"/>
              </a:rPr>
              <a:t>veya </a:t>
            </a:r>
            <a:r>
              <a:rPr dirty="0" sz="2500">
                <a:latin typeface="Times New Roman"/>
                <a:cs typeface="Times New Roman"/>
              </a:rPr>
              <a:t>kesikli </a:t>
            </a:r>
            <a:r>
              <a:rPr dirty="0" sz="2500" spc="-5">
                <a:latin typeface="Times New Roman"/>
                <a:cs typeface="Times New Roman"/>
              </a:rPr>
              <a:t>akış </a:t>
            </a:r>
            <a:r>
              <a:rPr dirty="0" sz="2500" spc="5">
                <a:latin typeface="Times New Roman"/>
                <a:cs typeface="Times New Roman"/>
              </a:rPr>
              <a:t>biçiminde 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-15">
                <a:latin typeface="Times New Roman"/>
                <a:cs typeface="Times New Roman"/>
              </a:rPr>
              <a:t>uygulanabilir. </a:t>
            </a:r>
            <a:r>
              <a:rPr dirty="0" sz="2500">
                <a:latin typeface="Times New Roman"/>
                <a:cs typeface="Times New Roman"/>
              </a:rPr>
              <a:t>Devamlı </a:t>
            </a:r>
            <a:r>
              <a:rPr dirty="0" sz="2500" spc="10">
                <a:latin typeface="Times New Roman"/>
                <a:cs typeface="Times New Roman"/>
              </a:rPr>
              <a:t>akış </a:t>
            </a:r>
            <a:r>
              <a:rPr dirty="0" sz="2500" spc="25">
                <a:latin typeface="Times New Roman"/>
                <a:cs typeface="Times New Roman"/>
              </a:rPr>
              <a:t>söz </a:t>
            </a:r>
            <a:r>
              <a:rPr dirty="0" sz="2500" spc="10">
                <a:latin typeface="Times New Roman"/>
                <a:cs typeface="Times New Roman"/>
              </a:rPr>
              <a:t>konusu </a:t>
            </a:r>
            <a:r>
              <a:rPr dirty="0" sz="2500" spc="-5">
                <a:latin typeface="Times New Roman"/>
                <a:cs typeface="Times New Roman"/>
              </a:rPr>
              <a:t>ise </a:t>
            </a:r>
            <a:r>
              <a:rPr dirty="0" sz="2500" spc="-15">
                <a:latin typeface="Times New Roman"/>
                <a:cs typeface="Times New Roman"/>
              </a:rPr>
              <a:t>önerilen </a:t>
            </a:r>
            <a:r>
              <a:rPr dirty="0" sz="2500" spc="10">
                <a:latin typeface="Times New Roman"/>
                <a:cs typeface="Times New Roman"/>
              </a:rPr>
              <a:t>debi </a:t>
            </a:r>
            <a:r>
              <a:rPr dirty="0" sz="2500" spc="25">
                <a:latin typeface="Times New Roman"/>
                <a:cs typeface="Times New Roman"/>
              </a:rPr>
              <a:t>0,7 </a:t>
            </a:r>
            <a:r>
              <a:rPr dirty="0" sz="2500" spc="30">
                <a:latin typeface="Times New Roman"/>
                <a:cs typeface="Times New Roman"/>
              </a:rPr>
              <a:t> </a:t>
            </a:r>
            <a:r>
              <a:rPr dirty="0" sz="2500" spc="-15">
                <a:latin typeface="Times New Roman"/>
                <a:cs typeface="Times New Roman"/>
              </a:rPr>
              <a:t>L/s/ha’dır. </a:t>
            </a:r>
            <a:r>
              <a:rPr dirty="0" sz="2500" spc="-5">
                <a:latin typeface="Times New Roman"/>
                <a:cs typeface="Times New Roman"/>
              </a:rPr>
              <a:t>Bu </a:t>
            </a:r>
            <a:r>
              <a:rPr dirty="0" sz="2500" spc="5">
                <a:latin typeface="Times New Roman"/>
                <a:cs typeface="Times New Roman"/>
              </a:rPr>
              <a:t>koşullarda </a:t>
            </a:r>
            <a:r>
              <a:rPr dirty="0" sz="2500" spc="-5">
                <a:latin typeface="Times New Roman"/>
                <a:cs typeface="Times New Roman"/>
              </a:rPr>
              <a:t>tarla </a:t>
            </a:r>
            <a:r>
              <a:rPr dirty="0" sz="2500" spc="10">
                <a:latin typeface="Times New Roman"/>
                <a:cs typeface="Times New Roman"/>
              </a:rPr>
              <a:t>başı </a:t>
            </a:r>
            <a:r>
              <a:rPr dirty="0" sz="2500" spc="-5">
                <a:latin typeface="Times New Roman"/>
                <a:cs typeface="Times New Roman"/>
              </a:rPr>
              <a:t>kanalları </a:t>
            </a:r>
            <a:r>
              <a:rPr dirty="0" sz="2500">
                <a:latin typeface="Times New Roman"/>
                <a:cs typeface="Times New Roman"/>
              </a:rPr>
              <a:t>arasındaki mesafe 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>
                <a:latin typeface="Times New Roman"/>
                <a:cs typeface="Times New Roman"/>
              </a:rPr>
              <a:t>(akış</a:t>
            </a:r>
            <a:r>
              <a:rPr dirty="0" sz="2500" spc="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uzunluğu</a:t>
            </a:r>
            <a:r>
              <a:rPr dirty="0" sz="2500">
                <a:latin typeface="Times New Roman"/>
                <a:cs typeface="Times New Roman"/>
              </a:rPr>
              <a:t> </a:t>
            </a:r>
            <a:r>
              <a:rPr dirty="0" sz="2500" spc="-40">
                <a:latin typeface="Times New Roman"/>
                <a:cs typeface="Times New Roman"/>
              </a:rPr>
              <a:t>veya</a:t>
            </a:r>
            <a:r>
              <a:rPr dirty="0" sz="2500" spc="-35">
                <a:latin typeface="Times New Roman"/>
                <a:cs typeface="Times New Roman"/>
              </a:rPr>
              <a:t> </a:t>
            </a:r>
            <a:r>
              <a:rPr dirty="0" sz="2500" spc="5">
                <a:latin typeface="Times New Roman"/>
                <a:cs typeface="Times New Roman"/>
              </a:rPr>
              <a:t>parsel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5">
                <a:latin typeface="Times New Roman"/>
                <a:cs typeface="Times New Roman"/>
              </a:rPr>
              <a:t>boyu)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5">
                <a:latin typeface="Times New Roman"/>
                <a:cs typeface="Times New Roman"/>
              </a:rPr>
              <a:t>25-100m</a:t>
            </a:r>
            <a:r>
              <a:rPr dirty="0" sz="2500" spc="10">
                <a:latin typeface="Times New Roman"/>
                <a:cs typeface="Times New Roman"/>
              </a:rPr>
              <a:t> </a:t>
            </a:r>
            <a:r>
              <a:rPr dirty="0" sz="2500" spc="-30">
                <a:latin typeface="Times New Roman"/>
                <a:cs typeface="Times New Roman"/>
              </a:rPr>
              <a:t>olabilir.</a:t>
            </a:r>
            <a:r>
              <a:rPr dirty="0" sz="2500" spc="-25">
                <a:latin typeface="Times New Roman"/>
                <a:cs typeface="Times New Roman"/>
              </a:rPr>
              <a:t> </a:t>
            </a:r>
            <a:r>
              <a:rPr dirty="0" sz="2500" spc="-10">
                <a:latin typeface="Times New Roman"/>
                <a:cs typeface="Times New Roman"/>
              </a:rPr>
              <a:t>Kesikli </a:t>
            </a:r>
            <a:r>
              <a:rPr dirty="0" sz="2500" spc="-5">
                <a:latin typeface="Times New Roman"/>
                <a:cs typeface="Times New Roman"/>
              </a:rPr>
              <a:t> </a:t>
            </a:r>
            <a:r>
              <a:rPr dirty="0" sz="2500" spc="15">
                <a:latin typeface="Times New Roman"/>
                <a:cs typeface="Times New Roman"/>
              </a:rPr>
              <a:t>akışta</a:t>
            </a:r>
            <a:r>
              <a:rPr dirty="0" sz="2500" spc="-9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ise</a:t>
            </a:r>
            <a:r>
              <a:rPr dirty="0" sz="2500" spc="-1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önerilen</a:t>
            </a:r>
            <a:r>
              <a:rPr dirty="0" sz="2500" spc="60">
                <a:latin typeface="Times New Roman"/>
                <a:cs typeface="Times New Roman"/>
              </a:rPr>
              <a:t> </a:t>
            </a:r>
            <a:r>
              <a:rPr dirty="0" sz="2500" spc="10">
                <a:latin typeface="Times New Roman"/>
                <a:cs typeface="Times New Roman"/>
              </a:rPr>
              <a:t>debi</a:t>
            </a:r>
            <a:r>
              <a:rPr dirty="0" sz="2500" spc="-25">
                <a:latin typeface="Times New Roman"/>
                <a:cs typeface="Times New Roman"/>
              </a:rPr>
              <a:t> </a:t>
            </a:r>
            <a:r>
              <a:rPr dirty="0" sz="2500" spc="10">
                <a:latin typeface="Times New Roman"/>
                <a:cs typeface="Times New Roman"/>
              </a:rPr>
              <a:t>1</a:t>
            </a:r>
            <a:r>
              <a:rPr dirty="0" sz="2500" spc="-15">
                <a:latin typeface="Times New Roman"/>
                <a:cs typeface="Times New Roman"/>
              </a:rPr>
              <a:t> </a:t>
            </a:r>
            <a:r>
              <a:rPr dirty="0" sz="2500" spc="-25">
                <a:latin typeface="Times New Roman"/>
                <a:cs typeface="Times New Roman"/>
              </a:rPr>
              <a:t>L/s/m’dir.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4525" y="592455"/>
            <a:ext cx="5309743" cy="45580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3959" y="1580197"/>
            <a:ext cx="8051165" cy="470979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360045" marR="5080" indent="567055">
              <a:lnSpc>
                <a:spcPct val="102299"/>
              </a:lnSpc>
              <a:spcBef>
                <a:spcPts val="60"/>
              </a:spcBef>
            </a:pPr>
            <a:r>
              <a:rPr dirty="0" sz="2350" spc="5">
                <a:latin typeface="Times New Roman"/>
                <a:cs typeface="Times New Roman"/>
              </a:rPr>
              <a:t>Sulama </a:t>
            </a:r>
            <a:r>
              <a:rPr dirty="0" sz="2350" spc="-20">
                <a:latin typeface="Times New Roman"/>
                <a:cs typeface="Times New Roman"/>
              </a:rPr>
              <a:t>yöntemi;</a:t>
            </a:r>
            <a:r>
              <a:rPr dirty="0" sz="2350" spc="-1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suyun </a:t>
            </a:r>
            <a:r>
              <a:rPr dirty="0" sz="2350" spc="-5">
                <a:latin typeface="Times New Roman"/>
                <a:cs typeface="Times New Roman"/>
              </a:rPr>
              <a:t>toprağa </a:t>
            </a:r>
            <a:r>
              <a:rPr dirty="0" sz="2350" spc="-10">
                <a:latin typeface="Times New Roman"/>
                <a:cs typeface="Times New Roman"/>
              </a:rPr>
              <a:t>veriliş </a:t>
            </a:r>
            <a:r>
              <a:rPr dirty="0" sz="2350" spc="-20">
                <a:latin typeface="Times New Roman"/>
                <a:cs typeface="Times New Roman"/>
              </a:rPr>
              <a:t>biçimi</a:t>
            </a:r>
            <a:r>
              <a:rPr dirty="0" sz="2350" spc="-15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olup </a:t>
            </a:r>
            <a:r>
              <a:rPr dirty="0" sz="2350" spc="-15">
                <a:latin typeface="Times New Roman"/>
                <a:cs typeface="Times New Roman"/>
              </a:rPr>
              <a:t>mevcut </a:t>
            </a:r>
            <a:r>
              <a:rPr dirty="0" sz="2350" spc="-57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55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yöntemleri</a:t>
            </a:r>
            <a:r>
              <a:rPr dirty="0" sz="2350" spc="33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aşağıdaki</a:t>
            </a:r>
            <a:r>
              <a:rPr dirty="0" sz="2350" spc="114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şekilde</a:t>
            </a:r>
            <a:r>
              <a:rPr dirty="0" sz="2350" spc="22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gruplandırılabilir.</a:t>
            </a: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2350" spc="-20">
                <a:latin typeface="Times New Roman"/>
                <a:cs typeface="Times New Roman"/>
              </a:rPr>
              <a:t>A.</a:t>
            </a:r>
            <a:r>
              <a:rPr dirty="0" sz="2350" spc="2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Yüzey</a:t>
            </a:r>
            <a:r>
              <a:rPr dirty="0" sz="2350" spc="7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6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yöntemleri;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0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 spc="-5">
                <a:latin typeface="Times New Roman"/>
                <a:cs typeface="Times New Roman"/>
              </a:rPr>
              <a:t>Salma</a:t>
            </a:r>
            <a:r>
              <a:rPr dirty="0" sz="2350" spc="3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5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 spc="-5">
                <a:latin typeface="Times New Roman"/>
                <a:cs typeface="Times New Roman"/>
              </a:rPr>
              <a:t>Göllendirme(tava)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0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 spc="-10">
                <a:latin typeface="Times New Roman"/>
                <a:cs typeface="Times New Roman"/>
              </a:rPr>
              <a:t>Uzun</a:t>
            </a:r>
            <a:r>
              <a:rPr dirty="0" sz="2350" spc="12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tava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0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>
                <a:latin typeface="Times New Roman"/>
                <a:cs typeface="Times New Roman"/>
              </a:rPr>
              <a:t>Karık</a:t>
            </a: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2350" spc="10">
                <a:latin typeface="Times New Roman"/>
                <a:cs typeface="Times New Roman"/>
              </a:rPr>
              <a:t>B.</a:t>
            </a:r>
            <a:r>
              <a:rPr dirty="0" sz="2350" spc="2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Basınçlı</a:t>
            </a:r>
            <a:r>
              <a:rPr dirty="0" sz="2350" spc="17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35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yöntemleri;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0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 spc="-15">
                <a:latin typeface="Times New Roman"/>
                <a:cs typeface="Times New Roman"/>
              </a:rPr>
              <a:t>Yağmurlama</a:t>
            </a:r>
            <a:r>
              <a:rPr dirty="0" sz="2350" spc="10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endParaRPr sz="2350">
              <a:latin typeface="Times New Roman"/>
              <a:cs typeface="Times New Roman"/>
            </a:endParaRPr>
          </a:p>
          <a:p>
            <a:pPr marL="525145" indent="-513080">
              <a:lnSpc>
                <a:spcPct val="100000"/>
              </a:lnSpc>
              <a:spcBef>
                <a:spcPts val="640"/>
              </a:spcBef>
              <a:buClr>
                <a:srgbClr val="004646"/>
              </a:buClr>
              <a:buSzPct val="91489"/>
              <a:buAutoNum type="alphaLcParenR"/>
              <a:tabLst>
                <a:tab pos="525145" algn="l"/>
                <a:tab pos="525780" algn="l"/>
              </a:tabLst>
            </a:pPr>
            <a:r>
              <a:rPr dirty="0" sz="2350" spc="5">
                <a:latin typeface="Times New Roman"/>
                <a:cs typeface="Times New Roman"/>
              </a:rPr>
              <a:t>Damla</a:t>
            </a:r>
            <a:r>
              <a:rPr dirty="0" sz="2350" spc="3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2350" spc="10">
                <a:latin typeface="Times New Roman"/>
                <a:cs typeface="Times New Roman"/>
              </a:rPr>
              <a:t>C.</a:t>
            </a:r>
            <a:r>
              <a:rPr dirty="0" sz="2350" spc="2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Sızdırma</a:t>
            </a:r>
            <a:r>
              <a:rPr dirty="0" sz="2350" spc="204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4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yöntemleri</a:t>
            </a:r>
            <a:endParaRPr sz="2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8329" y="609600"/>
            <a:ext cx="2095449" cy="41744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3032" y="609600"/>
            <a:ext cx="5462397" cy="4904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08152" y="1538287"/>
            <a:ext cx="7879080" cy="463804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 marR="5080" indent="576580">
              <a:lnSpc>
                <a:spcPts val="3320"/>
              </a:lnSpc>
              <a:spcBef>
                <a:spcPts val="254"/>
              </a:spcBef>
            </a:pPr>
            <a:r>
              <a:rPr dirty="0" sz="2800" spc="-5">
                <a:latin typeface="Times New Roman"/>
                <a:cs typeface="Times New Roman"/>
              </a:rPr>
              <a:t>Yüzey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sulama</a:t>
            </a:r>
            <a:r>
              <a:rPr dirty="0" sz="2800" spc="6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yöntemlerinde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tarla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başı</a:t>
            </a:r>
            <a:r>
              <a:rPr dirty="0" sz="2800" spc="9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kanalları</a:t>
            </a:r>
            <a:r>
              <a:rPr dirty="0" sz="2800" spc="-50">
                <a:latin typeface="Times New Roman"/>
                <a:cs typeface="Times New Roman"/>
              </a:rPr>
              <a:t> ya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20">
                <a:latin typeface="Times New Roman"/>
                <a:cs typeface="Times New Roman"/>
              </a:rPr>
              <a:t>da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lateral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boru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hatlarından</a:t>
            </a:r>
            <a:r>
              <a:rPr dirty="0" sz="2800" spc="-17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su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tarla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parsellerine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alınır</a:t>
            </a:r>
            <a:r>
              <a:rPr dirty="0" sz="2800" spc="-50">
                <a:latin typeface="Times New Roman"/>
                <a:cs typeface="Times New Roman"/>
              </a:rPr>
              <a:t> ve</a:t>
            </a:r>
            <a:endParaRPr sz="2800">
              <a:latin typeface="Times New Roman"/>
              <a:cs typeface="Times New Roman"/>
            </a:endParaRPr>
          </a:p>
          <a:p>
            <a:pPr marL="3481704" marR="262890" indent="-3213100">
              <a:lnSpc>
                <a:spcPts val="3390"/>
              </a:lnSpc>
              <a:spcBef>
                <a:spcPts val="5"/>
              </a:spcBef>
            </a:pPr>
            <a:r>
              <a:rPr dirty="0" sz="2800" spc="-20">
                <a:latin typeface="Times New Roman"/>
                <a:cs typeface="Times New Roman"/>
              </a:rPr>
              <a:t>e</a:t>
            </a:r>
            <a:r>
              <a:rPr dirty="0" sz="2800" spc="-35">
                <a:latin typeface="Times New Roman"/>
                <a:cs typeface="Times New Roman"/>
              </a:rPr>
              <a:t>ğ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10">
                <a:latin typeface="Times New Roman"/>
                <a:cs typeface="Times New Roman"/>
              </a:rPr>
              <a:t>m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35">
                <a:latin typeface="Times New Roman"/>
                <a:cs typeface="Times New Roman"/>
              </a:rPr>
              <a:t>d</a:t>
            </a:r>
            <a:r>
              <a:rPr dirty="0" sz="2800" spc="-35">
                <a:latin typeface="Times New Roman"/>
                <a:cs typeface="Times New Roman"/>
              </a:rPr>
              <a:t>oğ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35">
                <a:latin typeface="Times New Roman"/>
                <a:cs typeface="Times New Roman"/>
              </a:rPr>
              <a:t>u</a:t>
            </a:r>
            <a:r>
              <a:rPr dirty="0" sz="2800" spc="5">
                <a:latin typeface="Times New Roman"/>
                <a:cs typeface="Times New Roman"/>
              </a:rPr>
              <a:t>lt</a:t>
            </a:r>
            <a:r>
              <a:rPr dirty="0" sz="2800" spc="35">
                <a:latin typeface="Times New Roman"/>
                <a:cs typeface="Times New Roman"/>
              </a:rPr>
              <a:t>u</a:t>
            </a:r>
            <a:r>
              <a:rPr dirty="0" sz="2800" spc="-10">
                <a:latin typeface="Times New Roman"/>
                <a:cs typeface="Times New Roman"/>
              </a:rPr>
              <a:t>s</a:t>
            </a:r>
            <a:r>
              <a:rPr dirty="0" sz="2800" spc="35">
                <a:latin typeface="Times New Roman"/>
                <a:cs typeface="Times New Roman"/>
              </a:rPr>
              <a:t>und</a:t>
            </a:r>
            <a:r>
              <a:rPr dirty="0" sz="2800" spc="5">
                <a:latin typeface="Times New Roman"/>
                <a:cs typeface="Times New Roman"/>
              </a:rPr>
              <a:t>a</a:t>
            </a:r>
            <a:r>
              <a:rPr dirty="0" sz="2800" spc="-225">
                <a:latin typeface="Times New Roman"/>
                <a:cs typeface="Times New Roman"/>
              </a:rPr>
              <a:t> </a:t>
            </a:r>
            <a:r>
              <a:rPr dirty="0" sz="2800" spc="-105">
                <a:latin typeface="Times New Roman"/>
                <a:cs typeface="Times New Roman"/>
              </a:rPr>
              <a:t>y</a:t>
            </a:r>
            <a:r>
              <a:rPr dirty="0" sz="2800" spc="35">
                <a:latin typeface="Times New Roman"/>
                <a:cs typeface="Times New Roman"/>
              </a:rPr>
              <a:t>ü</a:t>
            </a:r>
            <a:r>
              <a:rPr dirty="0" sz="2800" spc="-20">
                <a:latin typeface="Times New Roman"/>
                <a:cs typeface="Times New Roman"/>
              </a:rPr>
              <a:t>ze</a:t>
            </a:r>
            <a:r>
              <a:rPr dirty="0" sz="2800" spc="-105">
                <a:latin typeface="Times New Roman"/>
                <a:cs typeface="Times New Roman"/>
              </a:rPr>
              <a:t>y</a:t>
            </a:r>
            <a:r>
              <a:rPr dirty="0" sz="2800" spc="35">
                <a:latin typeface="Times New Roman"/>
                <a:cs typeface="Times New Roman"/>
              </a:rPr>
              <a:t>d</a:t>
            </a:r>
            <a:r>
              <a:rPr dirty="0" sz="2800" spc="5">
                <a:latin typeface="Times New Roman"/>
                <a:cs typeface="Times New Roman"/>
              </a:rPr>
              <a:t>e</a:t>
            </a:r>
            <a:r>
              <a:rPr dirty="0" sz="2800" spc="204">
                <a:latin typeface="Times New Roman"/>
                <a:cs typeface="Times New Roman"/>
              </a:rPr>
              <a:t> </a:t>
            </a:r>
            <a:r>
              <a:rPr dirty="0" sz="2800" spc="-105">
                <a:latin typeface="Times New Roman"/>
                <a:cs typeface="Times New Roman"/>
              </a:rPr>
              <a:t>y</a:t>
            </a:r>
            <a:r>
              <a:rPr dirty="0" sz="2800" spc="-2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-25">
                <a:latin typeface="Times New Roman"/>
                <a:cs typeface="Times New Roman"/>
              </a:rPr>
              <a:t>ç</a:t>
            </a:r>
            <a:r>
              <a:rPr dirty="0" sz="2800" spc="-20">
                <a:latin typeface="Times New Roman"/>
                <a:cs typeface="Times New Roman"/>
              </a:rPr>
              <a:t>e</a:t>
            </a:r>
            <a:r>
              <a:rPr dirty="0" sz="2800" spc="-35">
                <a:latin typeface="Times New Roman"/>
                <a:cs typeface="Times New Roman"/>
              </a:rPr>
              <a:t>k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95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35">
                <a:latin typeface="Times New Roman"/>
                <a:cs typeface="Times New Roman"/>
              </a:rPr>
              <a:t>n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 spc="12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35">
                <a:latin typeface="Times New Roman"/>
                <a:cs typeface="Times New Roman"/>
              </a:rPr>
              <a:t>k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5">
                <a:latin typeface="Times New Roman"/>
                <a:cs typeface="Times New Roman"/>
              </a:rPr>
              <a:t>y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e  </a:t>
            </a:r>
            <a:r>
              <a:rPr dirty="0" sz="2800" spc="-20">
                <a:latin typeface="Times New Roman"/>
                <a:cs typeface="Times New Roman"/>
              </a:rPr>
              <a:t>ilerler.</a:t>
            </a:r>
            <a:endParaRPr sz="2800">
              <a:latin typeface="Times New Roman"/>
              <a:cs typeface="Times New Roman"/>
            </a:endParaRPr>
          </a:p>
          <a:p>
            <a:pPr marL="30480" marR="32384" indent="1089025">
              <a:lnSpc>
                <a:spcPct val="99800"/>
              </a:lnSpc>
              <a:spcBef>
                <a:spcPts val="2585"/>
              </a:spcBef>
            </a:pPr>
            <a:r>
              <a:rPr dirty="0" sz="2800" spc="-5">
                <a:latin typeface="Times New Roman"/>
                <a:cs typeface="Times New Roman"/>
              </a:rPr>
              <a:t>Suyun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bu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ilerlemesi</a:t>
            </a:r>
            <a:r>
              <a:rPr dirty="0" sz="2800" spc="3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sırasında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bir</a:t>
            </a:r>
            <a:r>
              <a:rPr dirty="0" sz="2800" spc="2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yandan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 spc="20">
                <a:latin typeface="Times New Roman"/>
                <a:cs typeface="Times New Roman"/>
              </a:rPr>
              <a:t>da 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infiltrasyonla</a:t>
            </a:r>
            <a:r>
              <a:rPr dirty="0" sz="2800" spc="6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toprak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içine</a:t>
            </a:r>
            <a:r>
              <a:rPr dirty="0" sz="2800" spc="-8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girmesi</a:t>
            </a:r>
            <a:r>
              <a:rPr dirty="0" sz="2800" spc="9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sağlanır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50">
                <a:latin typeface="Times New Roman"/>
                <a:cs typeface="Times New Roman"/>
              </a:rPr>
              <a:t>ve</a:t>
            </a:r>
            <a:r>
              <a:rPr dirty="0" sz="2800" spc="6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su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bitki 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kök bölgesine </a:t>
            </a:r>
            <a:r>
              <a:rPr dirty="0" sz="2800" spc="-20">
                <a:latin typeface="Times New Roman"/>
                <a:cs typeface="Times New Roman"/>
              </a:rPr>
              <a:t>depolanır. </a:t>
            </a:r>
            <a:r>
              <a:rPr dirty="0" sz="2800" spc="-5">
                <a:latin typeface="Times New Roman"/>
                <a:cs typeface="Times New Roman"/>
              </a:rPr>
              <a:t>Yüzey </a:t>
            </a:r>
            <a:r>
              <a:rPr dirty="0" sz="2800" spc="-15">
                <a:latin typeface="Times New Roman"/>
                <a:cs typeface="Times New Roman"/>
              </a:rPr>
              <a:t>sulama </a:t>
            </a:r>
            <a:r>
              <a:rPr dirty="0" sz="2800" spc="-5">
                <a:latin typeface="Times New Roman"/>
                <a:cs typeface="Times New Roman"/>
              </a:rPr>
              <a:t>yöntemlerinde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temel</a:t>
            </a:r>
            <a:r>
              <a:rPr dirty="0" sz="2800" spc="9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ilke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tarla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parsellerine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alınan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suyun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her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tarafta,</a:t>
            </a:r>
            <a:r>
              <a:rPr dirty="0" sz="2800" spc="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en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azından</a:t>
            </a:r>
            <a:r>
              <a:rPr dirty="0" sz="2800" spc="-9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infiltrasyonla</a:t>
            </a:r>
            <a:r>
              <a:rPr dirty="0" sz="2800" spc="6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toprak</a:t>
            </a:r>
            <a:r>
              <a:rPr dirty="0" sz="2800" spc="5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içine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girmesi</a:t>
            </a:r>
            <a:r>
              <a:rPr dirty="0" sz="2800" spc="16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için</a:t>
            </a:r>
            <a:r>
              <a:rPr dirty="0" sz="2800" spc="-9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gerekli</a:t>
            </a:r>
            <a:endParaRPr sz="28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  <a:spcBef>
                <a:spcPts val="30"/>
              </a:spcBef>
            </a:pPr>
            <a:r>
              <a:rPr dirty="0" sz="2800" spc="-10">
                <a:latin typeface="Times New Roman"/>
                <a:cs typeface="Times New Roman"/>
              </a:rPr>
              <a:t>olan</a:t>
            </a:r>
            <a:r>
              <a:rPr dirty="0" sz="2800" spc="3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sürede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toprak</a:t>
            </a:r>
            <a:r>
              <a:rPr dirty="0" sz="2800" spc="4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yüzeyinde</a:t>
            </a:r>
            <a:r>
              <a:rPr dirty="0" sz="2800" spc="5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su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bulundurulmasıdır.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5388" y="720725"/>
            <a:ext cx="7543800" cy="525780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40335" marR="125095" indent="448309">
              <a:lnSpc>
                <a:spcPct val="102099"/>
              </a:lnSpc>
              <a:spcBef>
                <a:spcPts val="50"/>
              </a:spcBef>
              <a:tabLst>
                <a:tab pos="5238115" algn="l"/>
              </a:tabLst>
            </a:pPr>
            <a:r>
              <a:rPr dirty="0" sz="3000">
                <a:latin typeface="Times New Roman"/>
                <a:cs typeface="Times New Roman"/>
              </a:rPr>
              <a:t>Yüzey</a:t>
            </a:r>
            <a:r>
              <a:rPr dirty="0" sz="3000" spc="-100">
                <a:latin typeface="Times New Roman"/>
                <a:cs typeface="Times New Roman"/>
              </a:rPr>
              <a:t> </a:t>
            </a:r>
            <a:r>
              <a:rPr dirty="0" sz="3000" spc="15">
                <a:latin typeface="Times New Roman"/>
                <a:cs typeface="Times New Roman"/>
              </a:rPr>
              <a:t>sulama</a:t>
            </a:r>
            <a:r>
              <a:rPr dirty="0" sz="3000" spc="-7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yöntemlerinde	</a:t>
            </a:r>
            <a:r>
              <a:rPr dirty="0" sz="3000" spc="-25">
                <a:latin typeface="Times New Roman"/>
                <a:cs typeface="Times New Roman"/>
              </a:rPr>
              <a:t>suyun</a:t>
            </a:r>
            <a:r>
              <a:rPr dirty="0" sz="3000" spc="7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tarlaya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25">
                <a:latin typeface="Times New Roman"/>
                <a:cs typeface="Times New Roman"/>
              </a:rPr>
              <a:t>alınması</a:t>
            </a:r>
            <a:r>
              <a:rPr dirty="0" sz="3000" spc="-220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ve</a:t>
            </a:r>
            <a:r>
              <a:rPr dirty="0" sz="3000" spc="70">
                <a:latin typeface="Times New Roman"/>
                <a:cs typeface="Times New Roman"/>
              </a:rPr>
              <a:t> </a:t>
            </a:r>
            <a:r>
              <a:rPr dirty="0" sz="3000" spc="20">
                <a:latin typeface="Times New Roman"/>
                <a:cs typeface="Times New Roman"/>
              </a:rPr>
              <a:t>dağıtımı</a:t>
            </a:r>
            <a:r>
              <a:rPr dirty="0" sz="3000" spc="-225">
                <a:latin typeface="Times New Roman"/>
                <a:cs typeface="Times New Roman"/>
              </a:rPr>
              <a:t> </a:t>
            </a:r>
            <a:r>
              <a:rPr dirty="0" sz="3000" spc="15">
                <a:latin typeface="Times New Roman"/>
                <a:cs typeface="Times New Roman"/>
              </a:rPr>
              <a:t>genellikle</a:t>
            </a:r>
            <a:r>
              <a:rPr dirty="0" sz="3000" spc="-7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açık</a:t>
            </a:r>
            <a:r>
              <a:rPr dirty="0" sz="3000" spc="-25">
                <a:latin typeface="Times New Roman"/>
                <a:cs typeface="Times New Roman"/>
              </a:rPr>
              <a:t> </a:t>
            </a:r>
            <a:r>
              <a:rPr dirty="0" sz="3000" spc="20">
                <a:latin typeface="Times New Roman"/>
                <a:cs typeface="Times New Roman"/>
              </a:rPr>
              <a:t>kanallar</a:t>
            </a:r>
            <a:r>
              <a:rPr dirty="0" sz="3000" spc="-165">
                <a:latin typeface="Times New Roman"/>
                <a:cs typeface="Times New Roman"/>
              </a:rPr>
              <a:t> </a:t>
            </a:r>
            <a:r>
              <a:rPr dirty="0" sz="3000" spc="20">
                <a:latin typeface="Times New Roman"/>
                <a:cs typeface="Times New Roman"/>
              </a:rPr>
              <a:t>ile</a:t>
            </a:r>
            <a:endParaRPr sz="3000">
              <a:latin typeface="Times New Roman"/>
              <a:cs typeface="Times New Roman"/>
            </a:endParaRPr>
          </a:p>
          <a:p>
            <a:pPr algn="ctr" marL="12700" marR="5080" indent="-5080">
              <a:lnSpc>
                <a:spcPct val="100000"/>
              </a:lnSpc>
              <a:spcBef>
                <a:spcPts val="5"/>
              </a:spcBef>
            </a:pPr>
            <a:r>
              <a:rPr dirty="0" sz="3000" spc="-140">
                <a:latin typeface="Times New Roman"/>
                <a:cs typeface="Times New Roman"/>
              </a:rPr>
              <a:t>y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10">
                <a:latin typeface="Times New Roman"/>
                <a:cs typeface="Times New Roman"/>
              </a:rPr>
              <a:t>p</a:t>
            </a:r>
            <a:r>
              <a:rPr dirty="0" sz="3000" spc="25">
                <a:latin typeface="Times New Roman"/>
                <a:cs typeface="Times New Roman"/>
              </a:rPr>
              <a:t>ılm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10">
                <a:latin typeface="Times New Roman"/>
                <a:cs typeface="Times New Roman"/>
              </a:rPr>
              <a:t>k</a:t>
            </a:r>
            <a:r>
              <a:rPr dirty="0" sz="3000" spc="20">
                <a:latin typeface="Times New Roman"/>
                <a:cs typeface="Times New Roman"/>
              </a:rPr>
              <a:t>t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10">
                <a:latin typeface="Times New Roman"/>
                <a:cs typeface="Times New Roman"/>
              </a:rPr>
              <a:t>d</a:t>
            </a:r>
            <a:r>
              <a:rPr dirty="0" sz="3000" spc="20">
                <a:latin typeface="Times New Roman"/>
                <a:cs typeface="Times New Roman"/>
              </a:rPr>
              <a:t>ı</a:t>
            </a:r>
            <a:r>
              <a:rPr dirty="0" sz="3000" spc="-70">
                <a:latin typeface="Times New Roman"/>
                <a:cs typeface="Times New Roman"/>
              </a:rPr>
              <a:t>r</a:t>
            </a:r>
            <a:r>
              <a:rPr dirty="0" sz="3000" spc="5">
                <a:latin typeface="Times New Roman"/>
                <a:cs typeface="Times New Roman"/>
              </a:rPr>
              <a:t>.</a:t>
            </a:r>
            <a:r>
              <a:rPr dirty="0" sz="3000" spc="-43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A</a:t>
            </a:r>
            <a:r>
              <a:rPr dirty="0" sz="3000" spc="75">
                <a:latin typeface="Times New Roman"/>
                <a:cs typeface="Times New Roman"/>
              </a:rPr>
              <a:t>n</a:t>
            </a:r>
            <a:r>
              <a:rPr dirty="0" sz="3000" spc="-40">
                <a:latin typeface="Times New Roman"/>
                <a:cs typeface="Times New Roman"/>
              </a:rPr>
              <a:t>c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10">
                <a:latin typeface="Times New Roman"/>
                <a:cs typeface="Times New Roman"/>
              </a:rPr>
              <a:t>k</a:t>
            </a:r>
            <a:r>
              <a:rPr dirty="0" sz="3000" spc="-55">
                <a:latin typeface="Times New Roman"/>
                <a:cs typeface="Times New Roman"/>
              </a:rPr>
              <a:t> </a:t>
            </a:r>
            <a:r>
              <a:rPr dirty="0" sz="3000" spc="20">
                <a:latin typeface="Times New Roman"/>
                <a:cs typeface="Times New Roman"/>
              </a:rPr>
              <a:t>t</a:t>
            </a:r>
            <a:r>
              <a:rPr dirty="0" sz="3000" spc="-70">
                <a:latin typeface="Times New Roman"/>
                <a:cs typeface="Times New Roman"/>
              </a:rPr>
              <a:t>o</a:t>
            </a:r>
            <a:r>
              <a:rPr dirty="0" sz="3000" spc="10">
                <a:latin typeface="Times New Roman"/>
                <a:cs typeface="Times New Roman"/>
              </a:rPr>
              <a:t>p</a:t>
            </a:r>
            <a:r>
              <a:rPr dirty="0" sz="3000" spc="-70">
                <a:latin typeface="Times New Roman"/>
                <a:cs typeface="Times New Roman"/>
              </a:rPr>
              <a:t>o</a:t>
            </a:r>
            <a:r>
              <a:rPr dirty="0" sz="3000" spc="10">
                <a:latin typeface="Times New Roman"/>
                <a:cs typeface="Times New Roman"/>
              </a:rPr>
              <a:t>g</a:t>
            </a:r>
            <a:r>
              <a:rPr dirty="0" sz="3000" spc="70">
                <a:latin typeface="Times New Roman"/>
                <a:cs typeface="Times New Roman"/>
              </a:rPr>
              <a:t>r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-70">
                <a:latin typeface="Times New Roman"/>
                <a:cs typeface="Times New Roman"/>
              </a:rPr>
              <a:t>f</a:t>
            </a:r>
            <a:r>
              <a:rPr dirty="0" sz="3000" spc="20">
                <a:latin typeface="Times New Roman"/>
                <a:cs typeface="Times New Roman"/>
              </a:rPr>
              <a:t>i</a:t>
            </a:r>
            <a:r>
              <a:rPr dirty="0" sz="3000" spc="10">
                <a:latin typeface="Times New Roman"/>
                <a:cs typeface="Times New Roman"/>
              </a:rPr>
              <a:t>k</a:t>
            </a:r>
            <a:r>
              <a:rPr dirty="0" sz="3000" spc="6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k</a:t>
            </a:r>
            <a:r>
              <a:rPr dirty="0" sz="3000" spc="-65">
                <a:latin typeface="Times New Roman"/>
                <a:cs typeface="Times New Roman"/>
              </a:rPr>
              <a:t>o</a:t>
            </a:r>
            <a:r>
              <a:rPr dirty="0" sz="3000" spc="-15">
                <a:latin typeface="Times New Roman"/>
                <a:cs typeface="Times New Roman"/>
              </a:rPr>
              <a:t>ş</a:t>
            </a:r>
            <a:r>
              <a:rPr dirty="0" sz="3000" spc="10">
                <a:latin typeface="Times New Roman"/>
                <a:cs typeface="Times New Roman"/>
              </a:rPr>
              <a:t>u</a:t>
            </a:r>
            <a:r>
              <a:rPr dirty="0" sz="3000" spc="20">
                <a:latin typeface="Times New Roman"/>
                <a:cs typeface="Times New Roman"/>
              </a:rPr>
              <a:t>ll</a:t>
            </a: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5">
                <a:latin typeface="Times New Roman"/>
                <a:cs typeface="Times New Roman"/>
              </a:rPr>
              <a:t>r  </a:t>
            </a:r>
            <a:r>
              <a:rPr dirty="0" sz="3000">
                <a:latin typeface="Times New Roman"/>
                <a:cs typeface="Times New Roman"/>
              </a:rPr>
              <a:t>nedeniyle </a:t>
            </a:r>
            <a:r>
              <a:rPr dirty="0" sz="3000" spc="-5">
                <a:latin typeface="Times New Roman"/>
                <a:cs typeface="Times New Roman"/>
              </a:rPr>
              <a:t>bazen </a:t>
            </a:r>
            <a:r>
              <a:rPr dirty="0" sz="3000" spc="5">
                <a:latin typeface="Times New Roman"/>
                <a:cs typeface="Times New Roman"/>
              </a:rPr>
              <a:t>düşük basınçlı </a:t>
            </a:r>
            <a:r>
              <a:rPr dirty="0" sz="3000" spc="-15">
                <a:latin typeface="Times New Roman"/>
                <a:cs typeface="Times New Roman"/>
              </a:rPr>
              <a:t>boru </a:t>
            </a:r>
            <a:r>
              <a:rPr dirty="0" sz="3000" spc="10">
                <a:latin typeface="Times New Roman"/>
                <a:cs typeface="Times New Roman"/>
              </a:rPr>
              <a:t>sistemleride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kullanılabilmektedir.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400">
              <a:latin typeface="Times New Roman"/>
              <a:cs typeface="Times New Roman"/>
            </a:endParaRPr>
          </a:p>
          <a:p>
            <a:pPr marL="167640" marR="156210" indent="338455">
              <a:lnSpc>
                <a:spcPct val="100000"/>
              </a:lnSpc>
            </a:pPr>
            <a:r>
              <a:rPr dirty="0" sz="3000">
                <a:latin typeface="Times New Roman"/>
                <a:cs typeface="Times New Roman"/>
              </a:rPr>
              <a:t>Yüzey </a:t>
            </a:r>
            <a:r>
              <a:rPr dirty="0" sz="3000" spc="15">
                <a:latin typeface="Times New Roman"/>
                <a:cs typeface="Times New Roman"/>
              </a:rPr>
              <a:t>sulama </a:t>
            </a:r>
            <a:r>
              <a:rPr dirty="0" sz="3000" spc="10">
                <a:latin typeface="Times New Roman"/>
                <a:cs typeface="Times New Roman"/>
              </a:rPr>
              <a:t>yöntemlerinin </a:t>
            </a:r>
            <a:r>
              <a:rPr dirty="0" sz="3000" spc="20">
                <a:latin typeface="Times New Roman"/>
                <a:cs typeface="Times New Roman"/>
              </a:rPr>
              <a:t>tasarımı </a:t>
            </a:r>
            <a:r>
              <a:rPr dirty="0" sz="3000" spc="-25">
                <a:latin typeface="Times New Roman"/>
                <a:cs typeface="Times New Roman"/>
              </a:rPr>
              <a:t>ve 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işletilmesi için </a:t>
            </a:r>
            <a:r>
              <a:rPr dirty="0" sz="3000" spc="15">
                <a:latin typeface="Times New Roman"/>
                <a:cs typeface="Times New Roman"/>
              </a:rPr>
              <a:t>sulanacak </a:t>
            </a:r>
            <a:r>
              <a:rPr dirty="0" sz="3000">
                <a:latin typeface="Times New Roman"/>
                <a:cs typeface="Times New Roman"/>
              </a:rPr>
              <a:t>olan </a:t>
            </a:r>
            <a:r>
              <a:rPr dirty="0" sz="3000" spc="30">
                <a:latin typeface="Times New Roman"/>
                <a:cs typeface="Times New Roman"/>
              </a:rPr>
              <a:t>alanda </a:t>
            </a:r>
            <a:r>
              <a:rPr dirty="0" sz="3000" spc="-5">
                <a:latin typeface="Times New Roman"/>
                <a:cs typeface="Times New Roman"/>
              </a:rPr>
              <a:t>su </a:t>
            </a:r>
            <a:r>
              <a:rPr dirty="0" sz="3000" spc="25">
                <a:latin typeface="Times New Roman"/>
                <a:cs typeface="Times New Roman"/>
              </a:rPr>
              <a:t>alma </a:t>
            </a:r>
            <a:r>
              <a:rPr dirty="0" sz="3000" spc="3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(infiltrasyon)</a:t>
            </a:r>
            <a:r>
              <a:rPr dirty="0" sz="3000" spc="-9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özelliklerinin</a:t>
            </a:r>
            <a:r>
              <a:rPr dirty="0" sz="3000" spc="-16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belirlenmesi;</a:t>
            </a:r>
            <a:r>
              <a:rPr dirty="0" sz="3000" spc="-14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başka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bir</a:t>
            </a:r>
            <a:r>
              <a:rPr dirty="0" sz="3000" spc="35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deyişle</a:t>
            </a:r>
            <a:r>
              <a:rPr dirty="0" sz="3000" spc="60">
                <a:latin typeface="Times New Roman"/>
                <a:cs typeface="Times New Roman"/>
              </a:rPr>
              <a:t> </a:t>
            </a:r>
            <a:r>
              <a:rPr dirty="0" sz="3000" spc="15">
                <a:latin typeface="Times New Roman"/>
                <a:cs typeface="Times New Roman"/>
              </a:rPr>
              <a:t>toprağın</a:t>
            </a:r>
            <a:r>
              <a:rPr dirty="0" sz="3000" spc="-10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su</a:t>
            </a:r>
            <a:r>
              <a:rPr dirty="0" sz="3000" spc="-35">
                <a:latin typeface="Times New Roman"/>
                <a:cs typeface="Times New Roman"/>
              </a:rPr>
              <a:t> </a:t>
            </a:r>
            <a:r>
              <a:rPr dirty="0" sz="3000" spc="25">
                <a:latin typeface="Times New Roman"/>
                <a:cs typeface="Times New Roman"/>
              </a:rPr>
              <a:t>alma</a:t>
            </a:r>
            <a:r>
              <a:rPr dirty="0" sz="3000" spc="-80">
                <a:latin typeface="Times New Roman"/>
                <a:cs typeface="Times New Roman"/>
              </a:rPr>
              <a:t> </a:t>
            </a:r>
            <a:r>
              <a:rPr dirty="0" sz="3000" spc="35">
                <a:latin typeface="Times New Roman"/>
                <a:cs typeface="Times New Roman"/>
              </a:rPr>
              <a:t>hızı</a:t>
            </a:r>
            <a:r>
              <a:rPr dirty="0" sz="3000" spc="-150">
                <a:latin typeface="Times New Roman"/>
                <a:cs typeface="Times New Roman"/>
              </a:rPr>
              <a:t> </a:t>
            </a:r>
            <a:r>
              <a:rPr dirty="0" sz="3000" spc="-25">
                <a:latin typeface="Times New Roman"/>
                <a:cs typeface="Times New Roman"/>
              </a:rPr>
              <a:t>ve</a:t>
            </a:r>
            <a:r>
              <a:rPr dirty="0" sz="3000" spc="6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eklemeli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su</a:t>
            </a:r>
            <a:endParaRPr sz="3000">
              <a:latin typeface="Times New Roman"/>
              <a:cs typeface="Times New Roman"/>
            </a:endParaRPr>
          </a:p>
          <a:p>
            <a:pPr marL="955040">
              <a:lnSpc>
                <a:spcPct val="100000"/>
              </a:lnSpc>
              <a:spcBef>
                <a:spcPts val="15"/>
              </a:spcBef>
            </a:pPr>
            <a:r>
              <a:rPr dirty="0" sz="3000" spc="30">
                <a:latin typeface="Times New Roman"/>
                <a:cs typeface="Times New Roman"/>
              </a:rPr>
              <a:t>a</a:t>
            </a:r>
            <a:r>
              <a:rPr dirty="0" sz="3000" spc="30">
                <a:latin typeface="Times New Roman"/>
                <a:cs typeface="Times New Roman"/>
              </a:rPr>
              <a:t>lm</a:t>
            </a:r>
            <a:r>
              <a:rPr dirty="0" sz="3000" spc="10">
                <a:latin typeface="Times New Roman"/>
                <a:cs typeface="Times New Roman"/>
              </a:rPr>
              <a:t>a</a:t>
            </a:r>
            <a:r>
              <a:rPr dirty="0" sz="3000" spc="-85">
                <a:latin typeface="Times New Roman"/>
                <a:cs typeface="Times New Roman"/>
              </a:rPr>
              <a:t> 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-20">
                <a:latin typeface="Times New Roman"/>
                <a:cs typeface="Times New Roman"/>
              </a:rPr>
              <a:t>ş</a:t>
            </a:r>
            <a:r>
              <a:rPr dirty="0" sz="3000" spc="20">
                <a:latin typeface="Times New Roman"/>
                <a:cs typeface="Times New Roman"/>
              </a:rPr>
              <a:t>itli</a:t>
            </a:r>
            <a:r>
              <a:rPr dirty="0" sz="3000" spc="10">
                <a:latin typeface="Times New Roman"/>
                <a:cs typeface="Times New Roman"/>
              </a:rPr>
              <a:t>ğ</a:t>
            </a:r>
            <a:r>
              <a:rPr dirty="0" sz="3000" spc="20">
                <a:latin typeface="Times New Roman"/>
                <a:cs typeface="Times New Roman"/>
              </a:rPr>
              <a:t>i</a:t>
            </a:r>
            <a:r>
              <a:rPr dirty="0" sz="3000" spc="75">
                <a:latin typeface="Times New Roman"/>
                <a:cs typeface="Times New Roman"/>
              </a:rPr>
              <a:t>n</a:t>
            </a:r>
            <a:r>
              <a:rPr dirty="0" sz="3000" spc="20">
                <a:latin typeface="Times New Roman"/>
                <a:cs typeface="Times New Roman"/>
              </a:rPr>
              <a:t>i</a:t>
            </a:r>
            <a:r>
              <a:rPr dirty="0" sz="3000" spc="10">
                <a:latin typeface="Times New Roman"/>
                <a:cs typeface="Times New Roman"/>
              </a:rPr>
              <a:t>n</a:t>
            </a:r>
            <a:r>
              <a:rPr dirty="0" sz="3000" spc="-250">
                <a:latin typeface="Times New Roman"/>
                <a:cs typeface="Times New Roman"/>
              </a:rPr>
              <a:t> </a:t>
            </a:r>
            <a:r>
              <a:rPr dirty="0" sz="3000" spc="-70">
                <a:latin typeface="Times New Roman"/>
                <a:cs typeface="Times New Roman"/>
              </a:rPr>
              <a:t>b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20">
                <a:latin typeface="Times New Roman"/>
                <a:cs typeface="Times New Roman"/>
              </a:rPr>
              <a:t>li</a:t>
            </a:r>
            <a:r>
              <a:rPr dirty="0" sz="3000" spc="70">
                <a:latin typeface="Times New Roman"/>
                <a:cs typeface="Times New Roman"/>
              </a:rPr>
              <a:t>r</a:t>
            </a:r>
            <a:r>
              <a:rPr dirty="0" sz="3000" spc="20">
                <a:latin typeface="Times New Roman"/>
                <a:cs typeface="Times New Roman"/>
              </a:rPr>
              <a:t>l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75">
                <a:latin typeface="Times New Roman"/>
                <a:cs typeface="Times New Roman"/>
              </a:rPr>
              <a:t>n</a:t>
            </a:r>
            <a:r>
              <a:rPr dirty="0" sz="3000" spc="35">
                <a:latin typeface="Times New Roman"/>
                <a:cs typeface="Times New Roman"/>
              </a:rPr>
              <a:t>m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-20">
                <a:latin typeface="Times New Roman"/>
                <a:cs typeface="Times New Roman"/>
              </a:rPr>
              <a:t>s</a:t>
            </a:r>
            <a:r>
              <a:rPr dirty="0" sz="3000" spc="5">
                <a:latin typeface="Times New Roman"/>
                <a:cs typeface="Times New Roman"/>
              </a:rPr>
              <a:t>i</a:t>
            </a:r>
            <a:r>
              <a:rPr dirty="0" sz="3000" spc="-85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g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70">
                <a:latin typeface="Times New Roman"/>
                <a:cs typeface="Times New Roman"/>
              </a:rPr>
              <a:t>r</a:t>
            </a:r>
            <a:r>
              <a:rPr dirty="0" sz="3000" spc="-40">
                <a:latin typeface="Times New Roman"/>
                <a:cs typeface="Times New Roman"/>
              </a:rPr>
              <a:t>e</a:t>
            </a:r>
            <a:r>
              <a:rPr dirty="0" sz="3000" spc="10">
                <a:latin typeface="Times New Roman"/>
                <a:cs typeface="Times New Roman"/>
              </a:rPr>
              <a:t>k</a:t>
            </a:r>
            <a:r>
              <a:rPr dirty="0" sz="3000" spc="20">
                <a:latin typeface="Times New Roman"/>
                <a:cs typeface="Times New Roman"/>
              </a:rPr>
              <a:t>i</a:t>
            </a:r>
            <a:r>
              <a:rPr dirty="0" sz="3000" spc="-70">
                <a:latin typeface="Times New Roman"/>
                <a:cs typeface="Times New Roman"/>
              </a:rPr>
              <a:t>r</a:t>
            </a:r>
            <a:r>
              <a:rPr dirty="0" sz="3000" spc="5"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695" y="237743"/>
            <a:ext cx="4860290" cy="535305"/>
            <a:chOff x="2139695" y="237743"/>
            <a:chExt cx="4860290" cy="5353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9695" y="237743"/>
              <a:ext cx="4860035" cy="53492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75128" y="273303"/>
              <a:ext cx="4792599" cy="47015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2953511" y="859536"/>
            <a:ext cx="3223260" cy="525780"/>
            <a:chOff x="2953511" y="859536"/>
            <a:chExt cx="3223260" cy="525780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53511" y="859536"/>
              <a:ext cx="3223260" cy="5257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89833" y="900303"/>
              <a:ext cx="3155442" cy="455803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40892" y="1627822"/>
            <a:ext cx="8153400" cy="456374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30480" marR="14604" indent="201295">
              <a:lnSpc>
                <a:spcPct val="102299"/>
              </a:lnSpc>
              <a:spcBef>
                <a:spcPts val="60"/>
              </a:spcBef>
            </a:pPr>
            <a:r>
              <a:rPr dirty="0" sz="2350" spc="-15">
                <a:latin typeface="Times New Roman"/>
                <a:cs typeface="Times New Roman"/>
              </a:rPr>
              <a:t>Toprağın</a:t>
            </a:r>
            <a:r>
              <a:rPr dirty="0" sz="2350" spc="95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su</a:t>
            </a:r>
            <a:r>
              <a:rPr dirty="0" sz="2350" spc="9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alma</a:t>
            </a:r>
            <a:r>
              <a:rPr dirty="0" sz="2350" spc="80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özelliklerini</a:t>
            </a:r>
            <a:r>
              <a:rPr dirty="0" sz="2350" spc="34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belirlemek</a:t>
            </a:r>
            <a:r>
              <a:rPr dirty="0" sz="2350" spc="31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amacıyla,</a:t>
            </a:r>
            <a:r>
              <a:rPr dirty="0" sz="2350" spc="18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tava</a:t>
            </a:r>
            <a:r>
              <a:rPr dirty="0" sz="2350" spc="8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</a:t>
            </a:r>
            <a:r>
              <a:rPr dirty="0" sz="2350" spc="10">
                <a:latin typeface="Times New Roman"/>
                <a:cs typeface="Times New Roman"/>
              </a:rPr>
              <a:t> </a:t>
            </a:r>
            <a:r>
              <a:rPr dirty="0" sz="2350" spc="15">
                <a:latin typeface="Times New Roman"/>
                <a:cs typeface="Times New Roman"/>
              </a:rPr>
              <a:t>uzun </a:t>
            </a:r>
            <a:r>
              <a:rPr dirty="0" sz="2350" spc="-57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tava sulama </a:t>
            </a:r>
            <a:r>
              <a:rPr dirty="0" sz="2350" spc="-5">
                <a:latin typeface="Times New Roman"/>
                <a:cs typeface="Times New Roman"/>
              </a:rPr>
              <a:t>yöntemlerinde</a:t>
            </a:r>
            <a:r>
              <a:rPr dirty="0" sz="2350">
                <a:latin typeface="Times New Roman"/>
                <a:cs typeface="Times New Roman"/>
              </a:rPr>
              <a:t> </a:t>
            </a:r>
            <a:r>
              <a:rPr dirty="0" sz="2350" spc="-30">
                <a:latin typeface="Times New Roman"/>
                <a:cs typeface="Times New Roman"/>
              </a:rPr>
              <a:t>çift </a:t>
            </a:r>
            <a:r>
              <a:rPr dirty="0" sz="2350" spc="-15">
                <a:latin typeface="Times New Roman"/>
                <a:cs typeface="Times New Roman"/>
              </a:rPr>
              <a:t>silindirli</a:t>
            </a:r>
            <a:r>
              <a:rPr dirty="0" sz="2350" spc="-1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infiltrometrelerle,</a:t>
            </a:r>
            <a:r>
              <a:rPr dirty="0" sz="2350">
                <a:latin typeface="Times New Roman"/>
                <a:cs typeface="Times New Roman"/>
              </a:rPr>
              <a:t> </a:t>
            </a:r>
            <a:r>
              <a:rPr dirty="0" sz="2350" spc="15">
                <a:latin typeface="Times New Roman"/>
                <a:cs typeface="Times New Roman"/>
              </a:rPr>
              <a:t>karık </a:t>
            </a:r>
            <a:r>
              <a:rPr dirty="0" sz="2350" spc="2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5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yöntemlerinde</a:t>
            </a:r>
            <a:r>
              <a:rPr dirty="0" sz="2350" spc="29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ise</a:t>
            </a:r>
            <a:r>
              <a:rPr dirty="0" sz="2350" spc="80">
                <a:latin typeface="Times New Roman"/>
                <a:cs typeface="Times New Roman"/>
              </a:rPr>
              <a:t> </a:t>
            </a:r>
            <a:r>
              <a:rPr dirty="0" sz="2350" spc="20">
                <a:latin typeface="Times New Roman"/>
                <a:cs typeface="Times New Roman"/>
              </a:rPr>
              <a:t>karıklara</a:t>
            </a:r>
            <a:r>
              <a:rPr dirty="0" sz="2350" spc="1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giren</a:t>
            </a:r>
            <a:r>
              <a:rPr dirty="0" sz="2350" spc="16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</a:t>
            </a:r>
            <a:r>
              <a:rPr dirty="0" sz="2350" spc="80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çıkan</a:t>
            </a:r>
            <a:r>
              <a:rPr dirty="0" sz="2350" spc="20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suyun</a:t>
            </a:r>
            <a:r>
              <a:rPr dirty="0" sz="2350" spc="90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ölçülmesi</a:t>
            </a:r>
            <a:endParaRPr sz="2350">
              <a:latin typeface="Times New Roman"/>
              <a:cs typeface="Times New Roman"/>
            </a:endParaRPr>
          </a:p>
          <a:p>
            <a:pPr algn="ctr" marL="40005" marR="7620" indent="-15875">
              <a:lnSpc>
                <a:spcPct val="102299"/>
              </a:lnSpc>
            </a:pPr>
            <a:r>
              <a:rPr dirty="0" sz="2350" spc="-5">
                <a:latin typeface="Times New Roman"/>
                <a:cs typeface="Times New Roman"/>
              </a:rPr>
              <a:t>yoluyla </a:t>
            </a:r>
            <a:r>
              <a:rPr dirty="0" sz="2350">
                <a:latin typeface="Times New Roman"/>
                <a:cs typeface="Times New Roman"/>
              </a:rPr>
              <a:t>arazide </a:t>
            </a:r>
            <a:r>
              <a:rPr dirty="0" sz="2350" spc="-15">
                <a:latin typeface="Times New Roman"/>
                <a:cs typeface="Times New Roman"/>
              </a:rPr>
              <a:t>infiltrasyon</a:t>
            </a:r>
            <a:r>
              <a:rPr dirty="0" sz="2350" spc="-1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testleri</a:t>
            </a:r>
            <a:r>
              <a:rPr dirty="0" sz="2350" spc="-1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yapmak </a:t>
            </a:r>
            <a:r>
              <a:rPr dirty="0" sz="2350" spc="-10">
                <a:latin typeface="Times New Roman"/>
                <a:cs typeface="Times New Roman"/>
              </a:rPr>
              <a:t>ve </a:t>
            </a:r>
            <a:r>
              <a:rPr dirty="0" sz="2350" spc="-15">
                <a:latin typeface="Times New Roman"/>
                <a:cs typeface="Times New Roman"/>
              </a:rPr>
              <a:t>eklemeli</a:t>
            </a:r>
            <a:r>
              <a:rPr dirty="0" sz="2350" spc="-1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zaman </a:t>
            </a:r>
            <a:r>
              <a:rPr dirty="0" sz="2350" spc="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değerlerine</a:t>
            </a:r>
            <a:r>
              <a:rPr dirty="0" sz="2350" spc="31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karşılık</a:t>
            </a:r>
            <a:r>
              <a:rPr dirty="0" sz="2350" spc="100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eklemeli</a:t>
            </a:r>
            <a:r>
              <a:rPr dirty="0" sz="2350" spc="27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su</a:t>
            </a:r>
            <a:r>
              <a:rPr dirty="0" sz="2350" spc="10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alma</a:t>
            </a:r>
            <a:r>
              <a:rPr dirty="0" sz="2350" spc="9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(infiltrasyon)</a:t>
            </a:r>
            <a:r>
              <a:rPr dirty="0" sz="2350" spc="36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miktarının</a:t>
            </a:r>
            <a:r>
              <a:rPr dirty="0" sz="2350" spc="17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elde </a:t>
            </a:r>
            <a:r>
              <a:rPr dirty="0" sz="2350" spc="-570">
                <a:latin typeface="Times New Roman"/>
                <a:cs typeface="Times New Roman"/>
              </a:rPr>
              <a:t> </a:t>
            </a:r>
            <a:r>
              <a:rPr dirty="0" sz="2350" spc="-25">
                <a:latin typeface="Times New Roman"/>
                <a:cs typeface="Times New Roman"/>
              </a:rPr>
              <a:t>edilmesi</a:t>
            </a:r>
            <a:r>
              <a:rPr dirty="0" sz="2350" spc="330">
                <a:latin typeface="Times New Roman"/>
                <a:cs typeface="Times New Roman"/>
              </a:rPr>
              <a:t> </a:t>
            </a:r>
            <a:r>
              <a:rPr dirty="0" sz="2350" spc="-25">
                <a:latin typeface="Times New Roman"/>
                <a:cs typeface="Times New Roman"/>
              </a:rPr>
              <a:t>gerekir.</a:t>
            </a:r>
            <a:endParaRPr sz="2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Times New Roman"/>
              <a:cs typeface="Times New Roman"/>
            </a:endParaRPr>
          </a:p>
          <a:p>
            <a:pPr marL="341630" marR="49530" indent="81915">
              <a:lnSpc>
                <a:spcPct val="102200"/>
              </a:lnSpc>
              <a:spcBef>
                <a:spcPts val="5"/>
              </a:spcBef>
            </a:pPr>
            <a:r>
              <a:rPr dirty="0" sz="2350" spc="15">
                <a:latin typeface="Times New Roman"/>
                <a:cs typeface="Times New Roman"/>
              </a:rPr>
              <a:t>Bu</a:t>
            </a:r>
            <a:r>
              <a:rPr dirty="0" sz="2350" spc="3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yöntemler</a:t>
            </a:r>
            <a:r>
              <a:rPr dirty="0" sz="2350" spc="35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yardımıyla</a:t>
            </a:r>
            <a:r>
              <a:rPr dirty="0" sz="2350" spc="310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elde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edilen</a:t>
            </a:r>
            <a:r>
              <a:rPr dirty="0" sz="2350" spc="17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infiltrasyon</a:t>
            </a:r>
            <a:r>
              <a:rPr dirty="0" sz="2350" spc="32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hızları;</a:t>
            </a:r>
            <a:r>
              <a:rPr dirty="0" sz="2350" spc="13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yüzey </a:t>
            </a:r>
            <a:r>
              <a:rPr dirty="0" sz="2350" spc="-57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yöntemlerinde</a:t>
            </a:r>
            <a:r>
              <a:rPr dirty="0" sz="2350" spc="310">
                <a:latin typeface="Times New Roman"/>
                <a:cs typeface="Times New Roman"/>
              </a:rPr>
              <a:t> </a:t>
            </a:r>
            <a:r>
              <a:rPr dirty="0" sz="2350" spc="20">
                <a:latin typeface="Times New Roman"/>
                <a:cs typeface="Times New Roman"/>
              </a:rPr>
              <a:t>akış</a:t>
            </a:r>
            <a:r>
              <a:rPr dirty="0" sz="2350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uzunluğu</a:t>
            </a:r>
            <a:r>
              <a:rPr dirty="0" sz="2350" spc="9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</a:t>
            </a:r>
            <a:r>
              <a:rPr dirty="0" sz="2350" spc="9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debinin,</a:t>
            </a:r>
            <a:r>
              <a:rPr dirty="0" sz="2350" spc="33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yağmurlama</a:t>
            </a:r>
            <a:endParaRPr sz="2350">
              <a:latin typeface="Times New Roman"/>
              <a:cs typeface="Times New Roman"/>
            </a:endParaRPr>
          </a:p>
          <a:p>
            <a:pPr algn="ctr" marL="12065" marR="5080">
              <a:lnSpc>
                <a:spcPct val="102299"/>
              </a:lnSpc>
            </a:pP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5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yönteminde</a:t>
            </a:r>
            <a:r>
              <a:rPr dirty="0" sz="2350" spc="30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başlık</a:t>
            </a:r>
            <a:r>
              <a:rPr dirty="0" sz="2350" spc="170">
                <a:latin typeface="Times New Roman"/>
                <a:cs typeface="Times New Roman"/>
              </a:rPr>
              <a:t> </a:t>
            </a:r>
            <a:r>
              <a:rPr dirty="0" sz="2350" spc="-25">
                <a:latin typeface="Times New Roman"/>
                <a:cs typeface="Times New Roman"/>
              </a:rPr>
              <a:t>debisi</a:t>
            </a:r>
            <a:r>
              <a:rPr dirty="0" sz="2350" spc="254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</a:t>
            </a:r>
            <a:r>
              <a:rPr dirty="0" sz="2350" spc="9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tertip</a:t>
            </a:r>
            <a:r>
              <a:rPr dirty="0" sz="2350" spc="95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aralığının,</a:t>
            </a:r>
            <a:r>
              <a:rPr dirty="0" sz="2350" spc="18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damla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 </a:t>
            </a:r>
            <a:r>
              <a:rPr dirty="0" sz="2350" spc="-57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yönteminde</a:t>
            </a:r>
            <a:r>
              <a:rPr dirty="0" sz="2350" spc="-1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ise</a:t>
            </a:r>
            <a:r>
              <a:rPr dirty="0" sz="2350" spc="-15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damlatıcı</a:t>
            </a:r>
            <a:r>
              <a:rPr dirty="0" sz="2350">
                <a:latin typeface="Times New Roman"/>
                <a:cs typeface="Times New Roman"/>
              </a:rPr>
              <a:t> </a:t>
            </a:r>
            <a:r>
              <a:rPr dirty="0" sz="2350" spc="-25">
                <a:latin typeface="Times New Roman"/>
                <a:cs typeface="Times New Roman"/>
              </a:rPr>
              <a:t>debisi</a:t>
            </a:r>
            <a:r>
              <a:rPr dirty="0" sz="2350" spc="-2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 </a:t>
            </a:r>
            <a:r>
              <a:rPr dirty="0" sz="2350" spc="-5">
                <a:latin typeface="Times New Roman"/>
                <a:cs typeface="Times New Roman"/>
              </a:rPr>
              <a:t>damlatıcı</a:t>
            </a:r>
            <a:r>
              <a:rPr dirty="0" sz="2350">
                <a:latin typeface="Times New Roman"/>
                <a:cs typeface="Times New Roman"/>
              </a:rPr>
              <a:t> aralığının </a:t>
            </a:r>
            <a:r>
              <a:rPr dirty="0" sz="2350" spc="5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belirlenmesinde</a:t>
            </a:r>
            <a:r>
              <a:rPr dirty="0" sz="2350" spc="29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etkin</a:t>
            </a:r>
            <a:r>
              <a:rPr dirty="0" sz="2350" spc="90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olarak</a:t>
            </a:r>
            <a:r>
              <a:rPr dirty="0" sz="2350" spc="2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kullanılır.</a:t>
            </a:r>
            <a:endParaRPr sz="2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12700" marR="5080" indent="485140">
              <a:lnSpc>
                <a:spcPct val="101099"/>
              </a:lnSpc>
              <a:spcBef>
                <a:spcPts val="80"/>
              </a:spcBef>
              <a:tabLst>
                <a:tab pos="5476240" algn="l"/>
              </a:tabLst>
            </a:pPr>
            <a:r>
              <a:rPr dirty="0"/>
              <a:t>Sulama</a:t>
            </a:r>
            <a:r>
              <a:rPr dirty="0" spc="140"/>
              <a:t> </a:t>
            </a:r>
            <a:r>
              <a:rPr dirty="0" spc="-20"/>
              <a:t>özellikleri</a:t>
            </a:r>
            <a:r>
              <a:rPr dirty="0" spc="285"/>
              <a:t> </a:t>
            </a:r>
            <a:r>
              <a:rPr dirty="0"/>
              <a:t>açısından</a:t>
            </a:r>
            <a:r>
              <a:rPr dirty="0" spc="125"/>
              <a:t> </a:t>
            </a:r>
            <a:r>
              <a:rPr dirty="0" spc="-10"/>
              <a:t>topraklar</a:t>
            </a:r>
            <a:r>
              <a:rPr dirty="0" spc="190"/>
              <a:t> </a:t>
            </a:r>
            <a:r>
              <a:rPr dirty="0"/>
              <a:t>ABD </a:t>
            </a:r>
            <a:r>
              <a:rPr dirty="0" spc="5"/>
              <a:t> </a:t>
            </a:r>
            <a:r>
              <a:rPr dirty="0" spc="-50"/>
              <a:t>Tarım</a:t>
            </a:r>
            <a:r>
              <a:rPr dirty="0" spc="125"/>
              <a:t> </a:t>
            </a:r>
            <a:r>
              <a:rPr dirty="0" spc="-30"/>
              <a:t>Teşkilatı</a:t>
            </a:r>
            <a:r>
              <a:rPr dirty="0" spc="130"/>
              <a:t> </a:t>
            </a:r>
            <a:r>
              <a:rPr dirty="0" spc="-65"/>
              <a:t>Toprak</a:t>
            </a:r>
            <a:r>
              <a:rPr dirty="0" spc="204"/>
              <a:t> </a:t>
            </a:r>
            <a:r>
              <a:rPr dirty="0" spc="-20"/>
              <a:t>Muhafaza</a:t>
            </a:r>
            <a:r>
              <a:rPr dirty="0" spc="204"/>
              <a:t> </a:t>
            </a:r>
            <a:r>
              <a:rPr dirty="0"/>
              <a:t>Servisi(</a:t>
            </a:r>
            <a:r>
              <a:rPr dirty="0" spc="185"/>
              <a:t> </a:t>
            </a:r>
            <a:r>
              <a:rPr dirty="0" spc="-20"/>
              <a:t>USDA- </a:t>
            </a:r>
            <a:r>
              <a:rPr dirty="0" spc="-700"/>
              <a:t> </a:t>
            </a:r>
            <a:r>
              <a:rPr dirty="0" spc="-10"/>
              <a:t>SCS)</a:t>
            </a:r>
            <a:r>
              <a:rPr dirty="0" spc="125"/>
              <a:t> </a:t>
            </a:r>
            <a:r>
              <a:rPr dirty="0" spc="-15"/>
              <a:t>tarafından</a:t>
            </a:r>
            <a:r>
              <a:rPr dirty="0" spc="295"/>
              <a:t> </a:t>
            </a:r>
            <a:r>
              <a:rPr dirty="0" spc="-20"/>
              <a:t>farklı</a:t>
            </a:r>
            <a:r>
              <a:rPr dirty="0" spc="145"/>
              <a:t> </a:t>
            </a:r>
            <a:r>
              <a:rPr dirty="0" spc="-20"/>
              <a:t>infiltrasyon	</a:t>
            </a:r>
            <a:r>
              <a:rPr dirty="0" spc="-5"/>
              <a:t>gruplarına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5400" marR="17780">
              <a:lnSpc>
                <a:spcPct val="101099"/>
              </a:lnSpc>
              <a:spcBef>
                <a:spcPts val="80"/>
              </a:spcBef>
              <a:tabLst>
                <a:tab pos="4290695" algn="l"/>
              </a:tabLst>
            </a:pPr>
            <a:r>
              <a:rPr dirty="0" spc="-40"/>
              <a:t>ayrılmıştır.</a:t>
            </a:r>
            <a:r>
              <a:rPr dirty="0" spc="295"/>
              <a:t> </a:t>
            </a:r>
            <a:r>
              <a:rPr dirty="0" spc="10"/>
              <a:t>Bu</a:t>
            </a:r>
            <a:r>
              <a:rPr dirty="0" spc="15"/>
              <a:t> </a:t>
            </a:r>
            <a:r>
              <a:rPr dirty="0" spc="-20"/>
              <a:t>infiltrasyon	</a:t>
            </a:r>
            <a:r>
              <a:rPr dirty="0"/>
              <a:t>gruplarına</a:t>
            </a:r>
            <a:r>
              <a:rPr dirty="0" spc="140"/>
              <a:t> </a:t>
            </a:r>
            <a:r>
              <a:rPr dirty="0" spc="-5"/>
              <a:t>ilişkin </a:t>
            </a:r>
            <a:r>
              <a:rPr dirty="0" spc="-695"/>
              <a:t> </a:t>
            </a:r>
            <a:r>
              <a:rPr dirty="0" spc="5"/>
              <a:t>eklemeli</a:t>
            </a:r>
            <a:r>
              <a:rPr dirty="0" spc="130"/>
              <a:t> </a:t>
            </a:r>
            <a:r>
              <a:rPr dirty="0"/>
              <a:t>su</a:t>
            </a:r>
            <a:r>
              <a:rPr dirty="0" spc="65"/>
              <a:t> </a:t>
            </a:r>
            <a:r>
              <a:rPr dirty="0"/>
              <a:t>alma</a:t>
            </a:r>
            <a:r>
              <a:rPr dirty="0" spc="70"/>
              <a:t> </a:t>
            </a:r>
            <a:r>
              <a:rPr dirty="0" spc="5"/>
              <a:t>eşitliği;</a:t>
            </a:r>
          </a:p>
          <a:p>
            <a:pPr marL="1137920">
              <a:lnSpc>
                <a:spcPct val="100000"/>
              </a:lnSpc>
              <a:spcBef>
                <a:spcPts val="3404"/>
              </a:spcBef>
            </a:pPr>
            <a:r>
              <a:rPr dirty="0" spc="-40"/>
              <a:t>D=a.T</a:t>
            </a:r>
            <a:r>
              <a:rPr dirty="0" baseline="24547" sz="3225" spc="-60"/>
              <a:t>b</a:t>
            </a:r>
            <a:r>
              <a:rPr dirty="0" baseline="24547" sz="3225" spc="442"/>
              <a:t> </a:t>
            </a:r>
            <a:r>
              <a:rPr dirty="0" sz="3150" spc="10"/>
              <a:t>+</a:t>
            </a:r>
            <a:r>
              <a:rPr dirty="0" sz="3150" spc="60"/>
              <a:t> </a:t>
            </a:r>
            <a:r>
              <a:rPr dirty="0" sz="3150" spc="5"/>
              <a:t>c</a:t>
            </a:r>
            <a:endParaRPr sz="3150"/>
          </a:p>
          <a:p>
            <a:pPr marL="1179195" marR="1077595">
              <a:lnSpc>
                <a:spcPct val="100699"/>
              </a:lnSpc>
              <a:spcBef>
                <a:spcPts val="2960"/>
              </a:spcBef>
            </a:pPr>
            <a:r>
              <a:rPr dirty="0" sz="2000" spc="15" b="1">
                <a:latin typeface="Calibri"/>
                <a:cs typeface="Calibri"/>
              </a:rPr>
              <a:t>D:</a:t>
            </a:r>
            <a:r>
              <a:rPr dirty="0" sz="2000" spc="-75" b="1">
                <a:latin typeface="Calibri"/>
                <a:cs typeface="Calibri"/>
              </a:rPr>
              <a:t> </a:t>
            </a:r>
            <a:r>
              <a:rPr dirty="0" sz="2000"/>
              <a:t>Eklemeli</a:t>
            </a:r>
            <a:r>
              <a:rPr dirty="0" sz="2000" spc="10"/>
              <a:t> </a:t>
            </a:r>
            <a:r>
              <a:rPr dirty="0" sz="2000" spc="5"/>
              <a:t>su</a:t>
            </a:r>
            <a:r>
              <a:rPr dirty="0" sz="2000" spc="-10"/>
              <a:t> </a:t>
            </a:r>
            <a:r>
              <a:rPr dirty="0" sz="2000" spc="-15"/>
              <a:t>alma</a:t>
            </a:r>
            <a:r>
              <a:rPr dirty="0" sz="2000" spc="80"/>
              <a:t> </a:t>
            </a:r>
            <a:r>
              <a:rPr dirty="0" sz="2000" spc="-15"/>
              <a:t>(infiltrasyon</a:t>
            </a:r>
            <a:r>
              <a:rPr dirty="0" sz="2000" spc="-5"/>
              <a:t> </a:t>
            </a:r>
            <a:r>
              <a:rPr dirty="0" sz="2000" spc="-15"/>
              <a:t>miktarı),</a:t>
            </a:r>
            <a:r>
              <a:rPr dirty="0" sz="2000" spc="114"/>
              <a:t> </a:t>
            </a:r>
            <a:r>
              <a:rPr dirty="0" sz="2000" spc="-10"/>
              <a:t>mm, </a:t>
            </a:r>
            <a:r>
              <a:rPr dirty="0" sz="2000" spc="-440"/>
              <a:t> </a:t>
            </a:r>
            <a:r>
              <a:rPr dirty="0" sz="2000" spc="-30" b="1">
                <a:latin typeface="Calibri"/>
                <a:cs typeface="Calibri"/>
              </a:rPr>
              <a:t>T:</a:t>
            </a:r>
            <a:r>
              <a:rPr dirty="0" sz="2000" spc="-75" b="1">
                <a:latin typeface="Calibri"/>
                <a:cs typeface="Calibri"/>
              </a:rPr>
              <a:t> </a:t>
            </a:r>
            <a:r>
              <a:rPr dirty="0" sz="2000"/>
              <a:t>Eklemeli</a:t>
            </a:r>
            <a:r>
              <a:rPr dirty="0" sz="2000" spc="25"/>
              <a:t> </a:t>
            </a:r>
            <a:r>
              <a:rPr dirty="0" sz="2000" spc="-10"/>
              <a:t>zaman</a:t>
            </a:r>
            <a:r>
              <a:rPr dirty="0" sz="2000"/>
              <a:t> </a:t>
            </a:r>
            <a:r>
              <a:rPr dirty="0" sz="2000" spc="-15"/>
              <a:t>(infiltrasyon</a:t>
            </a:r>
            <a:r>
              <a:rPr dirty="0" sz="2000" spc="75"/>
              <a:t> </a:t>
            </a:r>
            <a:r>
              <a:rPr dirty="0" sz="2000"/>
              <a:t>süresi),</a:t>
            </a:r>
            <a:r>
              <a:rPr dirty="0" sz="2000" spc="-10"/>
              <a:t> </a:t>
            </a:r>
            <a:r>
              <a:rPr dirty="0" sz="2000" spc="5"/>
              <a:t>dak, </a:t>
            </a:r>
            <a:r>
              <a:rPr dirty="0" sz="2000" spc="10"/>
              <a:t> </a:t>
            </a:r>
            <a:r>
              <a:rPr dirty="0" sz="2000" b="1">
                <a:latin typeface="Calibri"/>
                <a:cs typeface="Calibri"/>
              </a:rPr>
              <a:t>a,b,c</a:t>
            </a:r>
            <a:r>
              <a:rPr dirty="0" sz="2000" spc="-10" b="1">
                <a:latin typeface="Calibri"/>
                <a:cs typeface="Calibri"/>
              </a:rPr>
              <a:t> </a:t>
            </a:r>
            <a:r>
              <a:rPr dirty="0" sz="2000" spc="5" b="1">
                <a:latin typeface="Calibri"/>
                <a:cs typeface="Calibri"/>
              </a:rPr>
              <a:t>: </a:t>
            </a:r>
            <a:r>
              <a:rPr dirty="0" sz="2000" spc="-10"/>
              <a:t>İnfiltrasyon</a:t>
            </a:r>
            <a:r>
              <a:rPr dirty="0" sz="2000" spc="-80"/>
              <a:t> </a:t>
            </a:r>
            <a:r>
              <a:rPr dirty="0" sz="2000" spc="-15"/>
              <a:t>sayılarına</a:t>
            </a:r>
            <a:r>
              <a:rPr dirty="0" sz="2000" spc="90"/>
              <a:t> </a:t>
            </a:r>
            <a:r>
              <a:rPr dirty="0" sz="2000" spc="-20"/>
              <a:t>ait</a:t>
            </a:r>
            <a:r>
              <a:rPr dirty="0" sz="2000" spc="90"/>
              <a:t> </a:t>
            </a:r>
            <a:r>
              <a:rPr dirty="0" sz="2000" spc="-30"/>
              <a:t>katsayılardır.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59" y="45719"/>
            <a:ext cx="8458200" cy="663854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19" y="0"/>
            <a:ext cx="7068311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0"/>
            <a:ext cx="6931152" cy="213969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0047" y="2384615"/>
            <a:ext cx="8642350" cy="1852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350" spc="20" b="1">
                <a:latin typeface="Times New Roman"/>
                <a:cs typeface="Times New Roman"/>
              </a:rPr>
              <a:t>Net</a:t>
            </a:r>
            <a:r>
              <a:rPr dirty="0" sz="2350" spc="-35" b="1">
                <a:latin typeface="Times New Roman"/>
                <a:cs typeface="Times New Roman"/>
              </a:rPr>
              <a:t> </a:t>
            </a:r>
            <a:r>
              <a:rPr dirty="0" sz="2350" spc="5" b="1">
                <a:latin typeface="Times New Roman"/>
                <a:cs typeface="Times New Roman"/>
              </a:rPr>
              <a:t>İnfiltrasyon</a:t>
            </a:r>
            <a:r>
              <a:rPr dirty="0" sz="2350" spc="150" b="1">
                <a:latin typeface="Times New Roman"/>
                <a:cs typeface="Times New Roman"/>
              </a:rPr>
              <a:t> </a:t>
            </a:r>
            <a:r>
              <a:rPr dirty="0" sz="2350" spc="-5" b="1">
                <a:latin typeface="Times New Roman"/>
                <a:cs typeface="Times New Roman"/>
              </a:rPr>
              <a:t>Süresi:</a:t>
            </a:r>
            <a:endParaRPr sz="2350">
              <a:latin typeface="Times New Roman"/>
              <a:cs typeface="Times New Roman"/>
            </a:endParaRPr>
          </a:p>
          <a:p>
            <a:pPr marL="12700" marR="5080">
              <a:lnSpc>
                <a:spcPts val="2890"/>
              </a:lnSpc>
              <a:spcBef>
                <a:spcPts val="100"/>
              </a:spcBef>
            </a:pPr>
            <a:r>
              <a:rPr dirty="0" sz="2350">
                <a:latin typeface="Times New Roman"/>
                <a:cs typeface="Times New Roman"/>
              </a:rPr>
              <a:t>Her</a:t>
            </a:r>
            <a:r>
              <a:rPr dirty="0" sz="2350" spc="5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sulamada</a:t>
            </a:r>
            <a:r>
              <a:rPr dirty="0" sz="2350" spc="150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uygulanacak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net</a:t>
            </a:r>
            <a:r>
              <a:rPr dirty="0" sz="2350" spc="114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5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suyu</a:t>
            </a:r>
            <a:r>
              <a:rPr dirty="0" sz="2350" spc="8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miktarının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toprağa</a:t>
            </a:r>
            <a:r>
              <a:rPr dirty="0" sz="2350" spc="15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girmesi </a:t>
            </a:r>
            <a:r>
              <a:rPr dirty="0" sz="2350" spc="-57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için </a:t>
            </a:r>
            <a:r>
              <a:rPr dirty="0" sz="2350" spc="-25">
                <a:latin typeface="Times New Roman"/>
                <a:cs typeface="Times New Roman"/>
              </a:rPr>
              <a:t>geçen</a:t>
            </a:r>
            <a:r>
              <a:rPr dirty="0" sz="2350" spc="-2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süreye </a:t>
            </a:r>
            <a:r>
              <a:rPr dirty="0" sz="2350" b="1">
                <a:latin typeface="Times New Roman"/>
                <a:cs typeface="Times New Roman"/>
              </a:rPr>
              <a:t>infiltrasyon</a:t>
            </a:r>
            <a:r>
              <a:rPr dirty="0" sz="2350" spc="5" b="1">
                <a:latin typeface="Times New Roman"/>
                <a:cs typeface="Times New Roman"/>
              </a:rPr>
              <a:t> </a:t>
            </a:r>
            <a:r>
              <a:rPr dirty="0" sz="2350" b="1">
                <a:latin typeface="Times New Roman"/>
                <a:cs typeface="Times New Roman"/>
              </a:rPr>
              <a:t>süresi </a:t>
            </a:r>
            <a:r>
              <a:rPr dirty="0" sz="2350" spc="-40">
                <a:latin typeface="Times New Roman"/>
                <a:cs typeface="Times New Roman"/>
              </a:rPr>
              <a:t>denir.</a:t>
            </a:r>
            <a:r>
              <a:rPr dirty="0" sz="2350" spc="-35">
                <a:latin typeface="Times New Roman"/>
                <a:cs typeface="Times New Roman"/>
              </a:rPr>
              <a:t> </a:t>
            </a:r>
            <a:r>
              <a:rPr dirty="0" sz="2350" spc="15">
                <a:latin typeface="Times New Roman"/>
                <a:cs typeface="Times New Roman"/>
              </a:rPr>
              <a:t>Bu </a:t>
            </a:r>
            <a:r>
              <a:rPr dirty="0" sz="2350" spc="-25">
                <a:latin typeface="Times New Roman"/>
                <a:cs typeface="Times New Roman"/>
              </a:rPr>
              <a:t>değer</a:t>
            </a:r>
            <a:r>
              <a:rPr dirty="0" sz="2350" spc="535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infiltrasyon </a:t>
            </a:r>
            <a:r>
              <a:rPr dirty="0" sz="2350" spc="-5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miktarı</a:t>
            </a:r>
            <a:r>
              <a:rPr dirty="0" sz="2350" spc="60">
                <a:latin typeface="Times New Roman"/>
                <a:cs typeface="Times New Roman"/>
              </a:rPr>
              <a:t> </a:t>
            </a:r>
            <a:r>
              <a:rPr dirty="0" sz="2350" spc="10" b="1">
                <a:latin typeface="Times New Roman"/>
                <a:cs typeface="Times New Roman"/>
              </a:rPr>
              <a:t>(D)</a:t>
            </a:r>
            <a:r>
              <a:rPr dirty="0" sz="2350" spc="70" b="1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yerine</a:t>
            </a:r>
            <a:r>
              <a:rPr dirty="0" sz="2350" spc="229">
                <a:latin typeface="Times New Roman"/>
                <a:cs typeface="Times New Roman"/>
              </a:rPr>
              <a:t> </a:t>
            </a:r>
            <a:r>
              <a:rPr dirty="0" sz="2350" spc="5">
                <a:latin typeface="Times New Roman"/>
                <a:cs typeface="Times New Roman"/>
              </a:rPr>
              <a:t>uygulanacak</a:t>
            </a:r>
            <a:r>
              <a:rPr dirty="0" sz="2350" spc="100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net</a:t>
            </a:r>
            <a:r>
              <a:rPr dirty="0" sz="2350" spc="125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sulama</a:t>
            </a:r>
            <a:r>
              <a:rPr dirty="0" sz="2350" spc="155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suyu</a:t>
            </a:r>
            <a:r>
              <a:rPr dirty="0" sz="2350" spc="100">
                <a:latin typeface="Times New Roman"/>
                <a:cs typeface="Times New Roman"/>
              </a:rPr>
              <a:t> </a:t>
            </a:r>
            <a:r>
              <a:rPr dirty="0" sz="2350">
                <a:latin typeface="Times New Roman"/>
                <a:cs typeface="Times New Roman"/>
              </a:rPr>
              <a:t>miktarının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b="1">
                <a:latin typeface="Times New Roman"/>
                <a:cs typeface="Times New Roman"/>
              </a:rPr>
              <a:t>(dn)</a:t>
            </a: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ts val="2765"/>
              </a:lnSpc>
            </a:pPr>
            <a:r>
              <a:rPr dirty="0" sz="2350" spc="-10">
                <a:latin typeface="Times New Roman"/>
                <a:cs typeface="Times New Roman"/>
              </a:rPr>
              <a:t>yazılması</a:t>
            </a:r>
            <a:r>
              <a:rPr dirty="0" sz="2350" spc="260">
                <a:latin typeface="Times New Roman"/>
                <a:cs typeface="Times New Roman"/>
              </a:rPr>
              <a:t> </a:t>
            </a:r>
            <a:r>
              <a:rPr dirty="0" sz="2350" spc="-10">
                <a:latin typeface="Times New Roman"/>
                <a:cs typeface="Times New Roman"/>
              </a:rPr>
              <a:t>ve</a:t>
            </a:r>
            <a:r>
              <a:rPr dirty="0" sz="2350" spc="85">
                <a:latin typeface="Times New Roman"/>
                <a:cs typeface="Times New Roman"/>
              </a:rPr>
              <a:t> </a:t>
            </a:r>
            <a:r>
              <a:rPr dirty="0" sz="2350" spc="-20">
                <a:latin typeface="Times New Roman"/>
                <a:cs typeface="Times New Roman"/>
              </a:rPr>
              <a:t>eşitliğin</a:t>
            </a:r>
            <a:r>
              <a:rPr dirty="0" sz="2350" spc="24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düzenlenmesi</a:t>
            </a:r>
            <a:r>
              <a:rPr dirty="0" sz="2350" spc="340">
                <a:latin typeface="Times New Roman"/>
                <a:cs typeface="Times New Roman"/>
              </a:rPr>
              <a:t> </a:t>
            </a:r>
            <a:r>
              <a:rPr dirty="0" sz="2350" spc="-5">
                <a:latin typeface="Times New Roman"/>
                <a:cs typeface="Times New Roman"/>
              </a:rPr>
              <a:t>ile</a:t>
            </a:r>
            <a:r>
              <a:rPr dirty="0" sz="2350" spc="85">
                <a:latin typeface="Times New Roman"/>
                <a:cs typeface="Times New Roman"/>
              </a:rPr>
              <a:t> </a:t>
            </a:r>
            <a:r>
              <a:rPr dirty="0" sz="2350" spc="-15">
                <a:latin typeface="Times New Roman"/>
                <a:cs typeface="Times New Roman"/>
              </a:rPr>
              <a:t>elde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-35">
                <a:latin typeface="Times New Roman"/>
                <a:cs typeface="Times New Roman"/>
              </a:rPr>
              <a:t>edilir.</a:t>
            </a:r>
            <a:endParaRPr sz="235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8136" y="4498847"/>
            <a:ext cx="5568696" cy="20025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öshlemm</dc:creator>
  <dc:title>SULAMA YÖNTEMLERİ</dc:title>
  <dcterms:created xsi:type="dcterms:W3CDTF">2024-10-22T12:21:53Z</dcterms:created>
  <dcterms:modified xsi:type="dcterms:W3CDTF">2024-10-22T12:21:53Z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2023-11-01T00:00:00Z</vt:filetime>
  </property>
  <property fmtid="{D5CDD505-2E9C-101B-9397-08002B2CF9AE}" pid="3" name="LastSaved">
    <vt:filetime>2024-10-22T00:00:00Z</vt:filetime>
  </property>
</Properties>
</file>